
<file path=[Content_Types].xml><?xml version="1.0" encoding="utf-8"?>
<Types xmlns="http://schemas.openxmlformats.org/package/2006/content-types">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tags/tag6.xml" ContentType="application/vnd.openxmlformats-officedocument.presentationml.tags+xml"/>
  <Override PartName="/ppt/notesSlides/notesSlide13.xml" ContentType="application/vnd.openxmlformats-officedocument.presentationml.notesSlide+xml"/>
  <Override PartName="/ppt/charts/chart10.xml" ContentType="application/vnd.openxmlformats-officedocument.drawingml.chart+xml"/>
  <Override PartName="/ppt/tags/tag7.xml" ContentType="application/vnd.openxmlformats-officedocument.presentationml.tags+xml"/>
  <Override PartName="/ppt/notesSlides/notesSlide14.xml" ContentType="application/vnd.openxmlformats-officedocument.presentationml.notesSlide+xml"/>
  <Override PartName="/ppt/charts/chart11.xml" ContentType="application/vnd.openxmlformats-officedocument.drawingml.chart+xml"/>
  <Override PartName="/ppt/tags/tag8.xml" ContentType="application/vnd.openxmlformats-officedocument.presentationml.tags+xml"/>
  <Override PartName="/ppt/notesSlides/notesSlide15.xml" ContentType="application/vnd.openxmlformats-officedocument.presentationml.notesSlide+xml"/>
  <Override PartName="/ppt/charts/chart12.xml" ContentType="application/vnd.openxmlformats-officedocument.drawingml.chart+xml"/>
  <Override PartName="/ppt/tags/tag9.xml" ContentType="application/vnd.openxmlformats-officedocument.presentationml.tags+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tags/tag10.xml" ContentType="application/vnd.openxmlformats-officedocument.presentationml.tags+xml"/>
  <Override PartName="/ppt/notesSlides/notesSlide18.xml" ContentType="application/vnd.openxmlformats-officedocument.presentationml.notesSlide+xml"/>
  <Override PartName="/ppt/charts/chart15.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6.xml" ContentType="application/vnd.openxmlformats-officedocument.drawingml.chart+xml"/>
  <Override PartName="/ppt/notesSlides/notesSlide21.xml" ContentType="application/vnd.openxmlformats-officedocument.presentationml.notesSlide+xml"/>
  <Override PartName="/ppt/charts/chart17.xml" ContentType="application/vnd.openxmlformats-officedocument.drawingml.chart+xml"/>
  <Override PartName="/ppt/tags/tag11.xml" ContentType="application/vnd.openxmlformats-officedocument.presentationml.tags+xml"/>
  <Override PartName="/ppt/notesSlides/notesSlide22.xml" ContentType="application/vnd.openxmlformats-officedocument.presentationml.notesSlide+xml"/>
  <Override PartName="/ppt/charts/chart18.xml" ContentType="application/vnd.openxmlformats-officedocument.drawingml.chart+xml"/>
  <Override PartName="/ppt/tags/tag12.xml" ContentType="application/vnd.openxmlformats-officedocument.presentationml.tags+xml"/>
  <Override PartName="/ppt/notesSlides/notesSlide23.xml" ContentType="application/vnd.openxmlformats-officedocument.presentationml.notesSlide+xml"/>
  <Override PartName="/ppt/charts/chart19.xml" ContentType="application/vnd.openxmlformats-officedocument.drawingml.chart+xml"/>
  <Override PartName="/ppt/notesSlides/notesSlide24.xml" ContentType="application/vnd.openxmlformats-officedocument.presentationml.notesSlide+xml"/>
  <Override PartName="/ppt/charts/chart20.xml" ContentType="application/vnd.openxmlformats-officedocument.drawingml.chart+xml"/>
  <Override PartName="/ppt/notesSlides/notesSlide25.xml" ContentType="application/vnd.openxmlformats-officedocument.presentationml.notesSlide+xml"/>
  <Override PartName="/ppt/charts/chart21.xml" ContentType="application/vnd.openxmlformats-officedocument.drawingml.chart+xml"/>
  <Override PartName="/ppt/notesSlides/notesSlide26.xml" ContentType="application/vnd.openxmlformats-officedocument.presentationml.notesSlide+xml"/>
  <Override PartName="/ppt/tags/tag13.xml" ContentType="application/vnd.openxmlformats-officedocument.presentationml.tags+xml"/>
  <Override PartName="/ppt/notesSlides/notesSlide27.xml" ContentType="application/vnd.openxmlformats-officedocument.presentationml.notesSlide+xml"/>
  <Override PartName="/ppt/charts/chart22.xml" ContentType="application/vnd.openxmlformats-officedocument.drawingml.chart+xml"/>
  <Override PartName="/ppt/tags/tag14.xml" ContentType="application/vnd.openxmlformats-officedocument.presentationml.tags+xml"/>
  <Override PartName="/ppt/notesSlides/notesSlide28.xml" ContentType="application/vnd.openxmlformats-officedocument.presentationml.notesSlide+xml"/>
  <Override PartName="/ppt/charts/chart23.xml" ContentType="application/vnd.openxmlformats-officedocument.drawingml.chart+xml"/>
  <Override PartName="/ppt/tags/tag15.xml" ContentType="application/vnd.openxmlformats-officedocument.presentationml.tags+xml"/>
  <Override PartName="/ppt/notesSlides/notesSlide29.xml" ContentType="application/vnd.openxmlformats-officedocument.presentationml.notesSlide+xml"/>
  <Override PartName="/ppt/charts/chart24.xml" ContentType="application/vnd.openxmlformats-officedocument.drawingml.chart+xml"/>
  <Override PartName="/ppt/notesSlides/notesSlide30.xml" ContentType="application/vnd.openxmlformats-officedocument.presentationml.notesSlide+xml"/>
  <Override PartName="/ppt/charts/chart25.xml" ContentType="application/vnd.openxmlformats-officedocument.drawingml.chart+xml"/>
  <Override PartName="/ppt/notesSlides/notesSlide31.xml" ContentType="application/vnd.openxmlformats-officedocument.presentationml.notesSlide+xml"/>
  <Override PartName="/ppt/charts/chart26.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7.xml" ContentType="application/vnd.openxmlformats-officedocument.drawingml.chart+xml"/>
  <Override PartName="/ppt/tags/tag16.xml" ContentType="application/vnd.openxmlformats-officedocument.presentationml.tags+xml"/>
  <Override PartName="/ppt/notesSlides/notesSlide34.xml" ContentType="application/vnd.openxmlformats-officedocument.presentationml.notesSlide+xml"/>
  <Override PartName="/ppt/charts/chart28.xml" ContentType="application/vnd.openxmlformats-officedocument.drawingml.chart+xml"/>
  <Override PartName="/ppt/drawings/drawing1.xml" ContentType="application/vnd.openxmlformats-officedocument.drawingml.chartshapes+xml"/>
  <Override PartName="/ppt/notesSlides/notesSlide35.xml" ContentType="application/vnd.openxmlformats-officedocument.presentationml.notesSlide+xml"/>
  <Override PartName="/ppt/tags/tag17.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18.xml" ContentType="application/vnd.openxmlformats-officedocument.presentationml.tags+xml"/>
  <Override PartName="/ppt/notesSlides/notesSlide39.xml" ContentType="application/vnd.openxmlformats-officedocument.presentationml.notesSlide+xml"/>
  <Override PartName="/ppt/charts/chart29.xml" ContentType="application/vnd.openxmlformats-officedocument.drawingml.chart+xml"/>
  <Override PartName="/ppt/tags/tag19.xml" ContentType="application/vnd.openxmlformats-officedocument.presentationml.tags+xml"/>
  <Override PartName="/ppt/notesSlides/notesSlide40.xml" ContentType="application/vnd.openxmlformats-officedocument.presentationml.notesSlide+xml"/>
  <Override PartName="/ppt/charts/chart30.xml" ContentType="application/vnd.openxmlformats-officedocument.drawingml.chart+xml"/>
  <Override PartName="/ppt/notesSlides/notesSlide41.xml" ContentType="application/vnd.openxmlformats-officedocument.presentationml.notesSlide+xml"/>
  <Override PartName="/ppt/charts/chart31.xml" ContentType="application/vnd.openxmlformats-officedocument.drawingml.chart+xml"/>
  <Override PartName="/ppt/notesSlides/notesSlide42.xml" ContentType="application/vnd.openxmlformats-officedocument.presentationml.notesSlide+xml"/>
  <Override PartName="/ppt/charts/chart32.xml" ContentType="application/vnd.openxmlformats-officedocument.drawingml.chart+xml"/>
  <Override PartName="/ppt/notesSlides/notesSlide43.xml" ContentType="application/vnd.openxmlformats-officedocument.presentationml.notesSlide+xml"/>
  <Override PartName="/ppt/charts/chart33.xml" ContentType="application/vnd.openxmlformats-officedocument.drawingml.chart+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6"/>
  </p:notesMasterIdLst>
  <p:handoutMasterIdLst>
    <p:handoutMasterId r:id="rId47"/>
  </p:handoutMasterIdLst>
  <p:sldIdLst>
    <p:sldId id="256" r:id="rId2"/>
    <p:sldId id="469" r:id="rId3"/>
    <p:sldId id="456" r:id="rId4"/>
    <p:sldId id="601" r:id="rId5"/>
    <p:sldId id="323" r:id="rId6"/>
    <p:sldId id="608" r:id="rId7"/>
    <p:sldId id="649" r:id="rId8"/>
    <p:sldId id="650" r:id="rId9"/>
    <p:sldId id="261" r:id="rId10"/>
    <p:sldId id="652" r:id="rId11"/>
    <p:sldId id="644" r:id="rId12"/>
    <p:sldId id="653" r:id="rId13"/>
    <p:sldId id="375" r:id="rId14"/>
    <p:sldId id="628" r:id="rId15"/>
    <p:sldId id="497" r:id="rId16"/>
    <p:sldId id="640" r:id="rId17"/>
    <p:sldId id="507" r:id="rId18"/>
    <p:sldId id="586" r:id="rId19"/>
    <p:sldId id="405" r:id="rId20"/>
    <p:sldId id="654" r:id="rId21"/>
    <p:sldId id="647" r:id="rId22"/>
    <p:sldId id="599" r:id="rId23"/>
    <p:sldId id="412" r:id="rId24"/>
    <p:sldId id="549" r:id="rId25"/>
    <p:sldId id="550" r:id="rId26"/>
    <p:sldId id="651" r:id="rId27"/>
    <p:sldId id="428" r:id="rId28"/>
    <p:sldId id="612" r:id="rId29"/>
    <p:sldId id="438" r:id="rId30"/>
    <p:sldId id="532" r:id="rId31"/>
    <p:sldId id="536" r:id="rId32"/>
    <p:sldId id="616" r:id="rId33"/>
    <p:sldId id="618" r:id="rId34"/>
    <p:sldId id="619" r:id="rId35"/>
    <p:sldId id="648" r:id="rId36"/>
    <p:sldId id="617" r:id="rId37"/>
    <p:sldId id="623" r:id="rId38"/>
    <p:sldId id="588" r:id="rId39"/>
    <p:sldId id="593" r:id="rId40"/>
    <p:sldId id="655" r:id="rId41"/>
    <p:sldId id="592" r:id="rId42"/>
    <p:sldId id="535" r:id="rId43"/>
    <p:sldId id="590" r:id="rId44"/>
    <p:sldId id="281" r:id="rId45"/>
  </p:sldIdLst>
  <p:sldSz cx="9144000" cy="6858000" type="screen4x3"/>
  <p:notesSz cx="6881813" cy="92964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guide id="3" orient="horz" pos="2928">
          <p15:clr>
            <a:srgbClr val="A4A3A4"/>
          </p15:clr>
        </p15:guide>
        <p15:guide id="4"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93328E"/>
    <a:srgbClr val="C5FFFE"/>
    <a:srgbClr val="FFFFFF"/>
    <a:srgbClr val="FFC50D"/>
    <a:srgbClr val="FFE265"/>
    <a:srgbClr val="FFCC29"/>
    <a:srgbClr val="FFA59B"/>
    <a:srgbClr val="ADB3CD"/>
    <a:srgbClr val="ADB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29" autoAdjust="0"/>
    <p:restoredTop sz="86370" autoAdjust="0"/>
  </p:normalViewPr>
  <p:slideViewPr>
    <p:cSldViewPr>
      <p:cViewPr varScale="1">
        <p:scale>
          <a:sx n="100" d="100"/>
          <a:sy n="100" d="100"/>
        </p:scale>
        <p:origin x="2124" y="48"/>
      </p:cViewPr>
      <p:guideLst>
        <p:guide orient="horz" pos="2160"/>
        <p:guide pos="2880"/>
      </p:guideLst>
    </p:cSldViewPr>
  </p:slideViewPr>
  <p:outlineViewPr>
    <p:cViewPr>
      <p:scale>
        <a:sx n="33" d="100"/>
        <a:sy n="33" d="100"/>
      </p:scale>
      <p:origin x="0" y="-45840"/>
    </p:cViewPr>
  </p:outlineViewPr>
  <p:notesTextViewPr>
    <p:cViewPr>
      <p:scale>
        <a:sx n="75" d="100"/>
        <a:sy n="75" d="100"/>
      </p:scale>
      <p:origin x="0" y="0"/>
    </p:cViewPr>
  </p:notesTextViewPr>
  <p:sorterViewPr>
    <p:cViewPr>
      <p:scale>
        <a:sx n="148" d="100"/>
        <a:sy n="148" d="100"/>
      </p:scale>
      <p:origin x="0" y="0"/>
    </p:cViewPr>
  </p:sorterViewPr>
  <p:notesViewPr>
    <p:cSldViewPr>
      <p:cViewPr varScale="1">
        <p:scale>
          <a:sx n="95" d="100"/>
          <a:sy n="95" d="100"/>
        </p:scale>
        <p:origin x="-1542" y="-108"/>
      </p:cViewPr>
      <p:guideLst>
        <p:guide orient="horz" pos="2924"/>
        <p:guide pos="2205"/>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63"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6.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4"/>
    </mc:Choice>
    <mc:Fallback>
      <c:style val="14"/>
    </mc:Fallback>
  </mc:AlternateContent>
  <c:chart>
    <c:title>
      <c:tx>
        <c:rich>
          <a:bodyPr/>
          <a:lstStyle/>
          <a:p>
            <a:pPr>
              <a:defRPr>
                <a:latin typeface="Franklin Gothic Medium" panose="020B0603020102020204" pitchFamily="34" charset="0"/>
              </a:defRPr>
            </a:pPr>
            <a:r>
              <a:rPr lang="en-US" dirty="0">
                <a:solidFill>
                  <a:schemeClr val="tx2"/>
                </a:solidFill>
                <a:latin typeface="Franklin Gothic Medium" panose="020B0603020102020204" pitchFamily="34" charset="0"/>
              </a:rPr>
              <a:t>Sex</a:t>
            </a:r>
          </a:p>
        </c:rich>
      </c:tx>
      <c:layout>
        <c:manualLayout>
          <c:xMode val="edge"/>
          <c:yMode val="edge"/>
          <c:x val="0.32973957916277602"/>
          <c:y val="0"/>
        </c:manualLayout>
      </c:layout>
      <c:overlay val="0"/>
    </c:title>
    <c:autoTitleDeleted val="0"/>
    <c:plotArea>
      <c:layout>
        <c:manualLayout>
          <c:layoutTarget val="inner"/>
          <c:xMode val="edge"/>
          <c:yMode val="edge"/>
          <c:x val="2.7142619505000201E-2"/>
          <c:y val="0.173645450568679"/>
          <c:w val="0.78738281387750098"/>
          <c:h val="0.48348490813648898"/>
        </c:manualLayout>
      </c:layout>
      <c:pieChart>
        <c:varyColors val="1"/>
        <c:ser>
          <c:idx val="0"/>
          <c:order val="0"/>
          <c:tx>
            <c:strRef>
              <c:f>Sheet1!$B$1</c:f>
              <c:strCache>
                <c:ptCount val="1"/>
                <c:pt idx="0">
                  <c:v>Institution</c:v>
                </c:pt>
              </c:strCache>
            </c:strRef>
          </c:tx>
          <c:spPr>
            <a:ln>
              <a:solidFill>
                <a:schemeClr val="tx2"/>
              </a:solidFill>
            </a:ln>
          </c:spPr>
          <c:dPt>
            <c:idx val="0"/>
            <c:bubble3D val="0"/>
            <c:extLst>
              <c:ext xmlns:c16="http://schemas.microsoft.com/office/drawing/2014/chart" uri="{C3380CC4-5D6E-409C-BE32-E72D297353CC}">
                <c16:uniqueId val="{00000001-A70C-495C-AAF5-E360B11921AF}"/>
              </c:ext>
            </c:extLst>
          </c:dPt>
          <c:dPt>
            <c:idx val="1"/>
            <c:bubble3D val="0"/>
            <c:extLst>
              <c:ext xmlns:c16="http://schemas.microsoft.com/office/drawing/2014/chart" uri="{C3380CC4-5D6E-409C-BE32-E72D297353CC}">
                <c16:uniqueId val="{00000003-A70C-495C-AAF5-E360B11921AF}"/>
              </c:ext>
            </c:extLst>
          </c:dPt>
          <c:dLbls>
            <c:numFmt formatCode="0.0%" sourceLinked="0"/>
            <c:spPr>
              <a:noFill/>
              <a:ln>
                <a:noFill/>
              </a:ln>
              <a:effectLst/>
            </c:spPr>
            <c:txPr>
              <a:bodyPr/>
              <a:lstStyle/>
              <a:p>
                <a:pPr>
                  <a:defRPr>
                    <a:solidFill>
                      <a:schemeClr val="bg1"/>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0.375</c:v>
                </c:pt>
                <c:pt idx="1">
                  <c:v>0.625</c:v>
                </c:pt>
              </c:numCache>
            </c:numRef>
          </c:val>
          <c:extLst>
            <c:ext xmlns:c16="http://schemas.microsoft.com/office/drawing/2014/chart" uri="{C3380CC4-5D6E-409C-BE32-E72D297353CC}">
              <c16:uniqueId val="{00000004-A70C-495C-AAF5-E360B11921AF}"/>
            </c:ext>
          </c:extLst>
        </c:ser>
        <c:dLbls>
          <c:showLegendKey val="0"/>
          <c:showVal val="0"/>
          <c:showCatName val="0"/>
          <c:showSerName val="0"/>
          <c:showPercent val="0"/>
          <c:showBubbleSize val="0"/>
          <c:showLeaderLines val="1"/>
        </c:dLbls>
        <c:firstSliceAng val="230"/>
      </c:pieChart>
    </c:plotArea>
    <c:legend>
      <c:legendPos val="r"/>
      <c:layout>
        <c:manualLayout>
          <c:xMode val="edge"/>
          <c:yMode val="edge"/>
          <c:x val="0.15902807064371199"/>
          <c:y val="0.71230165536238699"/>
          <c:w val="0.49027803727924002"/>
          <c:h val="0.11243387645851299"/>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1"/>
          <c:y val="0.11189024982988199"/>
          <c:w val="0.71200417255535398"/>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49.34</c:v>
                </c:pt>
                <c:pt idx="1">
                  <c:v>50.08</c:v>
                </c:pt>
                <c:pt idx="2">
                  <c:v>48.88</c:v>
                </c:pt>
              </c:numCache>
            </c:numRef>
          </c:val>
          <c:extLst>
            <c:ext xmlns:c16="http://schemas.microsoft.com/office/drawing/2014/chart" uri="{C3380CC4-5D6E-409C-BE32-E72D297353CC}">
              <c16:uniqueId val="{00000000-5ED5-46CC-BB7C-B0C1E8AE837A}"/>
            </c:ext>
          </c:extLst>
        </c:ser>
        <c:ser>
          <c:idx val="0"/>
          <c:order val="1"/>
          <c:tx>
            <c:strRef>
              <c:f>Sheet1!$C$1</c:f>
              <c:strCache>
                <c:ptCount val="1"/>
                <c:pt idx="0">
                  <c:v>Comparison</c:v>
                </c:pt>
              </c:strCache>
            </c:strRef>
          </c:tx>
          <c:spPr>
            <a:solidFill>
              <a:schemeClr val="tx2"/>
            </a:solidFill>
            <a:ln w="3169">
              <a:solidFill>
                <a:schemeClr val="tx1"/>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46.88</c:v>
                </c:pt>
                <c:pt idx="1">
                  <c:v>47.94</c:v>
                </c:pt>
                <c:pt idx="2">
                  <c:v>46.55</c:v>
                </c:pt>
              </c:numCache>
            </c:numRef>
          </c:val>
          <c:extLst>
            <c:ext xmlns:c16="http://schemas.microsoft.com/office/drawing/2014/chart" uri="{C3380CC4-5D6E-409C-BE32-E72D297353CC}">
              <c16:uniqueId val="{00000001-5ED5-46CC-BB7C-B0C1E8AE837A}"/>
            </c:ext>
          </c:extLst>
        </c:ser>
        <c:dLbls>
          <c:showLegendKey val="0"/>
          <c:showVal val="0"/>
          <c:showCatName val="0"/>
          <c:showSerName val="0"/>
          <c:showPercent val="0"/>
          <c:showBubbleSize val="0"/>
        </c:dLbls>
        <c:gapWidth val="50"/>
        <c:axId val="41689600"/>
        <c:axId val="88601664"/>
      </c:barChart>
      <c:catAx>
        <c:axId val="41689600"/>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88601664"/>
        <c:crosses val="autoZero"/>
        <c:auto val="1"/>
        <c:lblAlgn val="ctr"/>
        <c:lblOffset val="100"/>
        <c:tickLblSkip val="1"/>
        <c:tickMarkSkip val="1"/>
        <c:noMultiLvlLbl val="0"/>
      </c:catAx>
      <c:valAx>
        <c:axId val="88601664"/>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1689600"/>
        <c:crosses val="autoZero"/>
        <c:crossBetween val="between"/>
        <c:majorUnit val="2"/>
        <c:minorUnit val="0.04"/>
      </c:valAx>
      <c:spPr>
        <a:noFill/>
        <a:ln w="25386">
          <a:noFill/>
        </a:ln>
      </c:spPr>
    </c:plotArea>
    <c:plotVisOnly val="1"/>
    <c:dispBlanksAs val="gap"/>
    <c:showDLblsOverMax val="0"/>
  </c:chart>
  <c:spPr>
    <a:noFill/>
    <a:ln>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7699E-2"/>
          <c:y val="3.70127952755906E-2"/>
          <c:w val="0.93581936211625205"/>
          <c:h val="0.93575623359581095"/>
        </c:manualLayout>
      </c:layout>
      <c:barChart>
        <c:barDir val="col"/>
        <c:grouping val="stacked"/>
        <c:varyColors val="0"/>
        <c:ser>
          <c:idx val="1"/>
          <c:order val="0"/>
          <c:tx>
            <c:strRef>
              <c:f>Sheet1!$B$1</c:f>
              <c:strCache>
                <c:ptCount val="1"/>
                <c:pt idx="0">
                  <c:v>Strongly Agree</c:v>
                </c:pt>
              </c:strCache>
            </c:strRef>
          </c:tx>
          <c:spPr>
            <a:solidFill>
              <a:schemeClr val="accent4">
                <a:lumMod val="60000"/>
                <a:lumOff val="40000"/>
              </a:schemeClr>
            </a:solidFill>
            <a:ln w="3171">
              <a:solidFill>
                <a:schemeClr val="tx1"/>
              </a:solidFill>
            </a:ln>
          </c:spPr>
          <c:invertIfNegative val="0"/>
          <c:dPt>
            <c:idx val="1"/>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1-611D-4403-8178-F7A7D2714CA3}"/>
              </c:ext>
            </c:extLst>
          </c:dPt>
          <c:dPt>
            <c:idx val="3"/>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3-611D-4403-8178-F7A7D2714CA3}"/>
              </c:ext>
            </c:extLst>
          </c:dPt>
          <c:dPt>
            <c:idx val="5"/>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5-611D-4403-8178-F7A7D2714CA3}"/>
              </c:ext>
            </c:extLst>
          </c:dPt>
          <c:dPt>
            <c:idx val="7"/>
            <c:invertIfNegative val="0"/>
            <c:bubble3D val="0"/>
            <c:spPr>
              <a:solidFill>
                <a:schemeClr val="tx2">
                  <a:lumMod val="50000"/>
                  <a:lumOff val="50000"/>
                </a:schemeClr>
              </a:solidFill>
              <a:ln w="3171">
                <a:solidFill>
                  <a:schemeClr val="tx1"/>
                </a:solidFill>
              </a:ln>
            </c:spPr>
            <c:extLst>
              <c:ext xmlns:c16="http://schemas.microsoft.com/office/drawing/2014/chart" uri="{C3380CC4-5D6E-409C-BE32-E72D297353CC}">
                <c16:uniqueId val="{00000007-611D-4403-8178-F7A7D2714CA3}"/>
              </c:ext>
            </c:extLst>
          </c:dPt>
          <c:dPt>
            <c:idx val="9"/>
            <c:invertIfNegative val="0"/>
            <c:bubble3D val="0"/>
            <c:extLst>
              <c:ext xmlns:c16="http://schemas.microsoft.com/office/drawing/2014/chart" uri="{C3380CC4-5D6E-409C-BE32-E72D297353CC}">
                <c16:uniqueId val="{00000009-611D-4403-8178-F7A7D2714CA3}"/>
              </c:ext>
            </c:extLst>
          </c:dPt>
          <c:dPt>
            <c:idx val="11"/>
            <c:invertIfNegative val="0"/>
            <c:bubble3D val="0"/>
            <c:extLst>
              <c:ext xmlns:c16="http://schemas.microsoft.com/office/drawing/2014/chart" uri="{C3380CC4-5D6E-409C-BE32-E72D297353CC}">
                <c16:uniqueId val="{0000000B-611D-4403-8178-F7A7D2714CA3}"/>
              </c:ext>
            </c:extLst>
          </c:dPt>
          <c:dLbls>
            <c:numFmt formatCode="0.0%" sourceLinked="0"/>
            <c:spPr>
              <a:noFill/>
              <a:ln w="18956">
                <a:noFill/>
              </a:ln>
            </c:spPr>
            <c:txPr>
              <a:bodyPr/>
              <a:lstStyle/>
              <a:p>
                <a:pPr>
                  <a:defRPr sz="1396">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At least one faculty member has taken an interest in my development</c:v>
                </c:pt>
                <c:pt idx="1">
                  <c:v>comp</c:v>
                </c:pt>
                <c:pt idx="2">
                  <c:v>At least one staff member has taken  an interest in my development</c:v>
                </c:pt>
                <c:pt idx="3">
                  <c:v>comp</c:v>
                </c:pt>
                <c:pt idx="4">
                  <c:v>Faculty believe in my potential to succeed academically</c:v>
                </c:pt>
                <c:pt idx="5">
                  <c:v>comp</c:v>
                </c:pt>
                <c:pt idx="6">
                  <c:v>Faculty empower me to learn here</c:v>
                </c:pt>
                <c:pt idx="7">
                  <c:v>comp</c:v>
                </c:pt>
              </c:strCache>
            </c:strRef>
          </c:cat>
          <c:val>
            <c:numRef>
              <c:f>Sheet1!$B$2:$B$9</c:f>
              <c:numCache>
                <c:formatCode>0.0%</c:formatCode>
                <c:ptCount val="8"/>
                <c:pt idx="0">
                  <c:v>0.316</c:v>
                </c:pt>
                <c:pt idx="1">
                  <c:v>0.38900000000000001</c:v>
                </c:pt>
                <c:pt idx="2">
                  <c:v>0.158</c:v>
                </c:pt>
                <c:pt idx="3">
                  <c:v>0.36399999999999999</c:v>
                </c:pt>
                <c:pt idx="4">
                  <c:v>0.158</c:v>
                </c:pt>
                <c:pt idx="5">
                  <c:v>0.49</c:v>
                </c:pt>
                <c:pt idx="6">
                  <c:v>0.42099999999999999</c:v>
                </c:pt>
                <c:pt idx="7">
                  <c:v>0.56899999999999995</c:v>
                </c:pt>
              </c:numCache>
            </c:numRef>
          </c:val>
          <c:extLst>
            <c:ext xmlns:c16="http://schemas.microsoft.com/office/drawing/2014/chart" uri="{C3380CC4-5D6E-409C-BE32-E72D297353CC}">
              <c16:uniqueId val="{0000000C-611D-4403-8178-F7A7D2714CA3}"/>
            </c:ext>
          </c:extLst>
        </c:ser>
        <c:ser>
          <c:idx val="0"/>
          <c:order val="1"/>
          <c:tx>
            <c:strRef>
              <c:f>Sheet1!$C$1</c:f>
              <c:strCache>
                <c:ptCount val="1"/>
                <c:pt idx="0">
                  <c:v>Agree</c:v>
                </c:pt>
              </c:strCache>
            </c:strRef>
          </c:tx>
          <c:spPr>
            <a:solidFill>
              <a:srgbClr val="C5FFFE"/>
            </a:solidFill>
            <a:ln w="3171">
              <a:solidFill>
                <a:schemeClr val="tx1"/>
              </a:solidFill>
            </a:ln>
          </c:spPr>
          <c:invertIfNegative val="0"/>
          <c:dPt>
            <c:idx val="0"/>
            <c:invertIfNegative val="0"/>
            <c:bubble3D val="0"/>
            <c:spPr>
              <a:solidFill>
                <a:schemeClr val="accent4"/>
              </a:solidFill>
              <a:ln w="3171">
                <a:solidFill>
                  <a:schemeClr val="tx1"/>
                </a:solidFill>
              </a:ln>
            </c:spPr>
            <c:extLst>
              <c:ext xmlns:c16="http://schemas.microsoft.com/office/drawing/2014/chart" uri="{C3380CC4-5D6E-409C-BE32-E72D297353CC}">
                <c16:uniqueId val="{0000000B-6EB3-4800-BCFD-B682FA51C8C1}"/>
              </c:ext>
            </c:extLst>
          </c:dPt>
          <c:dPt>
            <c:idx val="1"/>
            <c:invertIfNegative val="0"/>
            <c:bubble3D val="0"/>
            <c:spPr>
              <a:solidFill>
                <a:schemeClr val="tx2"/>
              </a:solidFill>
              <a:ln w="3171">
                <a:solidFill>
                  <a:schemeClr val="tx1"/>
                </a:solidFill>
              </a:ln>
            </c:spPr>
            <c:extLst>
              <c:ext xmlns:c16="http://schemas.microsoft.com/office/drawing/2014/chart" uri="{C3380CC4-5D6E-409C-BE32-E72D297353CC}">
                <c16:uniqueId val="{0000000E-611D-4403-8178-F7A7D2714CA3}"/>
              </c:ext>
            </c:extLst>
          </c:dPt>
          <c:dPt>
            <c:idx val="2"/>
            <c:invertIfNegative val="0"/>
            <c:bubble3D val="0"/>
            <c:spPr>
              <a:solidFill>
                <a:schemeClr val="accent4"/>
              </a:solidFill>
              <a:ln w="3171">
                <a:solidFill>
                  <a:schemeClr val="tx1"/>
                </a:solidFill>
              </a:ln>
            </c:spPr>
            <c:extLst>
              <c:ext xmlns:c16="http://schemas.microsoft.com/office/drawing/2014/chart" uri="{C3380CC4-5D6E-409C-BE32-E72D297353CC}">
                <c16:uniqueId val="{0000000F-6EB3-4800-BCFD-B682FA51C8C1}"/>
              </c:ext>
            </c:extLst>
          </c:dPt>
          <c:dPt>
            <c:idx val="3"/>
            <c:invertIfNegative val="0"/>
            <c:bubble3D val="0"/>
            <c:spPr>
              <a:solidFill>
                <a:schemeClr val="tx2"/>
              </a:solidFill>
              <a:ln w="3171">
                <a:solidFill>
                  <a:schemeClr val="tx1"/>
                </a:solidFill>
              </a:ln>
            </c:spPr>
            <c:extLst>
              <c:ext xmlns:c16="http://schemas.microsoft.com/office/drawing/2014/chart" uri="{C3380CC4-5D6E-409C-BE32-E72D297353CC}">
                <c16:uniqueId val="{00000010-611D-4403-8178-F7A7D2714CA3}"/>
              </c:ext>
            </c:extLst>
          </c:dPt>
          <c:dPt>
            <c:idx val="4"/>
            <c:invertIfNegative val="0"/>
            <c:bubble3D val="0"/>
            <c:spPr>
              <a:solidFill>
                <a:schemeClr val="accent4"/>
              </a:solidFill>
              <a:ln w="3171">
                <a:solidFill>
                  <a:schemeClr val="tx1"/>
                </a:solidFill>
              </a:ln>
            </c:spPr>
            <c:extLst>
              <c:ext xmlns:c16="http://schemas.microsoft.com/office/drawing/2014/chart" uri="{C3380CC4-5D6E-409C-BE32-E72D297353CC}">
                <c16:uniqueId val="{00000013-6EB3-4800-BCFD-B682FA51C8C1}"/>
              </c:ext>
            </c:extLst>
          </c:dPt>
          <c:dPt>
            <c:idx val="5"/>
            <c:invertIfNegative val="0"/>
            <c:bubble3D val="0"/>
            <c:spPr>
              <a:solidFill>
                <a:schemeClr val="tx2"/>
              </a:solidFill>
              <a:ln w="3171">
                <a:solidFill>
                  <a:schemeClr val="tx1"/>
                </a:solidFill>
              </a:ln>
            </c:spPr>
            <c:extLst>
              <c:ext xmlns:c16="http://schemas.microsoft.com/office/drawing/2014/chart" uri="{C3380CC4-5D6E-409C-BE32-E72D297353CC}">
                <c16:uniqueId val="{00000012-611D-4403-8178-F7A7D2714CA3}"/>
              </c:ext>
            </c:extLst>
          </c:dPt>
          <c:dPt>
            <c:idx val="6"/>
            <c:invertIfNegative val="0"/>
            <c:bubble3D val="0"/>
            <c:spPr>
              <a:solidFill>
                <a:schemeClr val="accent4"/>
              </a:solidFill>
              <a:ln w="3171">
                <a:solidFill>
                  <a:schemeClr val="tx1"/>
                </a:solidFill>
              </a:ln>
            </c:spPr>
            <c:extLst>
              <c:ext xmlns:c16="http://schemas.microsoft.com/office/drawing/2014/chart" uri="{C3380CC4-5D6E-409C-BE32-E72D297353CC}">
                <c16:uniqueId val="{00000017-6EB3-4800-BCFD-B682FA51C8C1}"/>
              </c:ext>
            </c:extLst>
          </c:dPt>
          <c:dPt>
            <c:idx val="7"/>
            <c:invertIfNegative val="0"/>
            <c:bubble3D val="0"/>
            <c:spPr>
              <a:solidFill>
                <a:schemeClr val="tx2"/>
              </a:solidFill>
              <a:ln w="3171">
                <a:solidFill>
                  <a:schemeClr val="tx1"/>
                </a:solidFill>
              </a:ln>
            </c:spPr>
            <c:extLst>
              <c:ext xmlns:c16="http://schemas.microsoft.com/office/drawing/2014/chart" uri="{C3380CC4-5D6E-409C-BE32-E72D297353CC}">
                <c16:uniqueId val="{00000014-611D-4403-8178-F7A7D2714CA3}"/>
              </c:ext>
            </c:extLst>
          </c:dPt>
          <c:dPt>
            <c:idx val="9"/>
            <c:invertIfNegative val="0"/>
            <c:bubble3D val="0"/>
            <c:spPr>
              <a:solidFill>
                <a:schemeClr val="accent2"/>
              </a:solidFill>
              <a:ln w="3171">
                <a:solidFill>
                  <a:schemeClr val="tx1"/>
                </a:solidFill>
              </a:ln>
            </c:spPr>
            <c:extLst>
              <c:ext xmlns:c16="http://schemas.microsoft.com/office/drawing/2014/chart" uri="{C3380CC4-5D6E-409C-BE32-E72D297353CC}">
                <c16:uniqueId val="{00000016-611D-4403-8178-F7A7D2714CA3}"/>
              </c:ext>
            </c:extLst>
          </c:dPt>
          <c:dPt>
            <c:idx val="11"/>
            <c:invertIfNegative val="0"/>
            <c:bubble3D val="0"/>
            <c:spPr>
              <a:solidFill>
                <a:schemeClr val="accent2"/>
              </a:solidFill>
              <a:ln w="3171">
                <a:solidFill>
                  <a:schemeClr val="tx1"/>
                </a:solidFill>
              </a:ln>
            </c:spPr>
            <c:extLst>
              <c:ext xmlns:c16="http://schemas.microsoft.com/office/drawing/2014/chart" uri="{C3380CC4-5D6E-409C-BE32-E72D297353CC}">
                <c16:uniqueId val="{00000018-611D-4403-8178-F7A7D2714CA3}"/>
              </c:ext>
            </c:extLst>
          </c:dPt>
          <c:dLbls>
            <c:numFmt formatCode="0.0%" sourceLinked="0"/>
            <c:spPr>
              <a:noFill/>
              <a:ln w="18956">
                <a:noFill/>
              </a:ln>
            </c:spPr>
            <c:txPr>
              <a:bodyPr/>
              <a:lstStyle/>
              <a:p>
                <a:pPr>
                  <a:defRPr sz="1396"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At least one faculty member has taken an interest in my development</c:v>
                </c:pt>
                <c:pt idx="1">
                  <c:v>comp</c:v>
                </c:pt>
                <c:pt idx="2">
                  <c:v>At least one staff member has taken  an interest in my development</c:v>
                </c:pt>
                <c:pt idx="3">
                  <c:v>comp</c:v>
                </c:pt>
                <c:pt idx="4">
                  <c:v>Faculty believe in my potential to succeed academically</c:v>
                </c:pt>
                <c:pt idx="5">
                  <c:v>comp</c:v>
                </c:pt>
                <c:pt idx="6">
                  <c:v>Faculty empower me to learn here</c:v>
                </c:pt>
                <c:pt idx="7">
                  <c:v>comp</c:v>
                </c:pt>
              </c:strCache>
            </c:strRef>
          </c:cat>
          <c:val>
            <c:numRef>
              <c:f>Sheet1!$C$2:$C$9</c:f>
              <c:numCache>
                <c:formatCode>0.0%</c:formatCode>
                <c:ptCount val="8"/>
                <c:pt idx="0">
                  <c:v>0.68400000000000005</c:v>
                </c:pt>
                <c:pt idx="1">
                  <c:v>0.43099999999999999</c:v>
                </c:pt>
                <c:pt idx="2">
                  <c:v>0.84199999999999997</c:v>
                </c:pt>
                <c:pt idx="3">
                  <c:v>0.46400000000000002</c:v>
                </c:pt>
                <c:pt idx="4">
                  <c:v>0.78900000000000003</c:v>
                </c:pt>
                <c:pt idx="5">
                  <c:v>0.39800000000000002</c:v>
                </c:pt>
                <c:pt idx="6">
                  <c:v>0.57899999999999996</c:v>
                </c:pt>
                <c:pt idx="7">
                  <c:v>0.318</c:v>
                </c:pt>
              </c:numCache>
            </c:numRef>
          </c:val>
          <c:extLst>
            <c:ext xmlns:c16="http://schemas.microsoft.com/office/drawing/2014/chart" uri="{C3380CC4-5D6E-409C-BE32-E72D297353CC}">
              <c16:uniqueId val="{00000019-611D-4403-8178-F7A7D2714CA3}"/>
            </c:ext>
          </c:extLst>
        </c:ser>
        <c:dLbls>
          <c:showLegendKey val="0"/>
          <c:showVal val="0"/>
          <c:showCatName val="0"/>
          <c:showSerName val="0"/>
          <c:showPercent val="0"/>
          <c:showBubbleSize val="0"/>
        </c:dLbls>
        <c:gapWidth val="33"/>
        <c:overlap val="100"/>
        <c:axId val="41745408"/>
        <c:axId val="88603968"/>
      </c:barChart>
      <c:catAx>
        <c:axId val="41745408"/>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88603968"/>
        <c:crosses val="autoZero"/>
        <c:auto val="1"/>
        <c:lblAlgn val="ctr"/>
        <c:lblOffset val="100"/>
        <c:tickMarkSkip val="2"/>
        <c:noMultiLvlLbl val="0"/>
      </c:catAx>
      <c:valAx>
        <c:axId val="88603968"/>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sz="1393">
                <a:solidFill>
                  <a:schemeClr val="tx2"/>
                </a:solidFill>
              </a:defRPr>
            </a:pPr>
            <a:endParaRPr lang="en-US"/>
          </a:p>
        </c:txPr>
        <c:crossAx val="41745408"/>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1E-2"/>
          <c:y val="4.2679625984251998E-2"/>
          <c:w val="0.95544744758028999"/>
          <c:h val="0.93629374453193304"/>
        </c:manualLayout>
      </c:layout>
      <c:barChart>
        <c:barDir val="col"/>
        <c:grouping val="stacked"/>
        <c:varyColors val="0"/>
        <c:ser>
          <c:idx val="1"/>
          <c:order val="0"/>
          <c:tx>
            <c:strRef>
              <c:f>Sheet1!$C$1</c:f>
              <c:strCache>
                <c:ptCount val="1"/>
                <c:pt idx="0">
                  <c:v> Agree</c:v>
                </c:pt>
              </c:strCache>
            </c:strRef>
          </c:tx>
          <c:spPr>
            <a:solidFill>
              <a:srgbClr val="CCFFFF"/>
            </a:solidFill>
            <a:ln w="3173">
              <a:solidFill>
                <a:schemeClr val="tx1"/>
              </a:solidFill>
            </a:ln>
          </c:spPr>
          <c:invertIfNegative val="0"/>
          <c:dPt>
            <c:idx val="0"/>
            <c:invertIfNegative val="0"/>
            <c:bubble3D val="0"/>
            <c:spPr>
              <a:solidFill>
                <a:schemeClr val="accent4">
                  <a:lumMod val="60000"/>
                  <a:lumOff val="40000"/>
                </a:schemeClr>
              </a:solidFill>
              <a:ln w="3173">
                <a:solidFill>
                  <a:schemeClr val="tx1"/>
                </a:solidFill>
              </a:ln>
            </c:spPr>
            <c:extLst>
              <c:ext xmlns:c16="http://schemas.microsoft.com/office/drawing/2014/chart" uri="{C3380CC4-5D6E-409C-BE32-E72D297353CC}">
                <c16:uniqueId val="{00000001-6706-4D67-B477-D807DC865984}"/>
              </c:ext>
            </c:extLst>
          </c:dPt>
          <c:dPt>
            <c:idx val="1"/>
            <c:invertIfNegative val="0"/>
            <c:bubble3D val="0"/>
            <c:spPr>
              <a:solidFill>
                <a:schemeClr val="tx2">
                  <a:lumMod val="50000"/>
                  <a:lumOff val="50000"/>
                </a:schemeClr>
              </a:solidFill>
              <a:ln w="3173">
                <a:solidFill>
                  <a:schemeClr val="tx1"/>
                </a:solidFill>
              </a:ln>
            </c:spPr>
            <c:extLst>
              <c:ext xmlns:c16="http://schemas.microsoft.com/office/drawing/2014/chart" uri="{C3380CC4-5D6E-409C-BE32-E72D297353CC}">
                <c16:uniqueId val="{00000003-6706-4D67-B477-D807DC865984}"/>
              </c:ext>
            </c:extLst>
          </c:dPt>
          <c:dPt>
            <c:idx val="2"/>
            <c:invertIfNegative val="0"/>
            <c:bubble3D val="0"/>
            <c:spPr>
              <a:solidFill>
                <a:schemeClr val="accent4">
                  <a:lumMod val="60000"/>
                  <a:lumOff val="40000"/>
                </a:schemeClr>
              </a:solidFill>
              <a:ln w="3173">
                <a:solidFill>
                  <a:schemeClr val="tx1"/>
                </a:solidFill>
              </a:ln>
            </c:spPr>
            <c:extLst>
              <c:ext xmlns:c16="http://schemas.microsoft.com/office/drawing/2014/chart" uri="{C3380CC4-5D6E-409C-BE32-E72D297353CC}">
                <c16:uniqueId val="{00000005-6706-4D67-B477-D807DC865984}"/>
              </c:ext>
            </c:extLst>
          </c:dPt>
          <c:dPt>
            <c:idx val="3"/>
            <c:invertIfNegative val="0"/>
            <c:bubble3D val="0"/>
            <c:spPr>
              <a:solidFill>
                <a:schemeClr val="tx2">
                  <a:lumMod val="50000"/>
                  <a:lumOff val="50000"/>
                </a:schemeClr>
              </a:solidFill>
              <a:ln w="3173">
                <a:solidFill>
                  <a:schemeClr val="tx1"/>
                </a:solidFill>
              </a:ln>
            </c:spPr>
            <c:extLst>
              <c:ext xmlns:c16="http://schemas.microsoft.com/office/drawing/2014/chart" uri="{C3380CC4-5D6E-409C-BE32-E72D297353CC}">
                <c16:uniqueId val="{00000007-6706-4D67-B477-D807DC865984}"/>
              </c:ext>
            </c:extLst>
          </c:dPt>
          <c:dPt>
            <c:idx val="4"/>
            <c:invertIfNegative val="0"/>
            <c:bubble3D val="0"/>
            <c:spPr>
              <a:solidFill>
                <a:schemeClr val="accent4">
                  <a:lumMod val="60000"/>
                  <a:lumOff val="40000"/>
                </a:schemeClr>
              </a:solidFill>
              <a:ln w="3173">
                <a:solidFill>
                  <a:schemeClr val="tx1"/>
                </a:solidFill>
              </a:ln>
            </c:spPr>
            <c:extLst>
              <c:ext xmlns:c16="http://schemas.microsoft.com/office/drawing/2014/chart" uri="{C3380CC4-5D6E-409C-BE32-E72D297353CC}">
                <c16:uniqueId val="{00000009-6706-4D67-B477-D807DC865984}"/>
              </c:ext>
            </c:extLst>
          </c:dPt>
          <c:dPt>
            <c:idx val="5"/>
            <c:invertIfNegative val="0"/>
            <c:bubble3D val="0"/>
            <c:spPr>
              <a:solidFill>
                <a:schemeClr val="tx2">
                  <a:lumMod val="50000"/>
                  <a:lumOff val="50000"/>
                </a:schemeClr>
              </a:solidFill>
              <a:ln w="3173">
                <a:solidFill>
                  <a:schemeClr val="tx1"/>
                </a:solidFill>
              </a:ln>
            </c:spPr>
            <c:extLst>
              <c:ext xmlns:c16="http://schemas.microsoft.com/office/drawing/2014/chart" uri="{C3380CC4-5D6E-409C-BE32-E72D297353CC}">
                <c16:uniqueId val="{0000000B-6706-4D67-B477-D807DC865984}"/>
              </c:ext>
            </c:extLst>
          </c:dPt>
          <c:dPt>
            <c:idx val="6"/>
            <c:invertIfNegative val="0"/>
            <c:bubble3D val="0"/>
            <c:spPr>
              <a:solidFill>
                <a:schemeClr val="accent1"/>
              </a:solidFill>
              <a:ln w="3173">
                <a:solidFill>
                  <a:schemeClr val="tx1"/>
                </a:solidFill>
              </a:ln>
            </c:spPr>
            <c:extLst>
              <c:ext xmlns:c16="http://schemas.microsoft.com/office/drawing/2014/chart" uri="{C3380CC4-5D6E-409C-BE32-E72D297353CC}">
                <c16:uniqueId val="{0000000D-6706-4D67-B477-D807DC865984}"/>
              </c:ext>
            </c:extLst>
          </c:dPt>
          <c:dPt>
            <c:idx val="7"/>
            <c:invertIfNegative val="0"/>
            <c:bubble3D val="0"/>
            <c:spPr>
              <a:solidFill>
                <a:srgbClr val="FFCC29"/>
              </a:solidFill>
              <a:ln w="3173">
                <a:solidFill>
                  <a:schemeClr val="tx1"/>
                </a:solidFill>
              </a:ln>
            </c:spPr>
            <c:extLst>
              <c:ext xmlns:c16="http://schemas.microsoft.com/office/drawing/2014/chart" uri="{C3380CC4-5D6E-409C-BE32-E72D297353CC}">
                <c16:uniqueId val="{0000000F-6706-4D67-B477-D807DC865984}"/>
              </c:ext>
            </c:extLst>
          </c:dPt>
          <c:dPt>
            <c:idx val="9"/>
            <c:invertIfNegative val="0"/>
            <c:bubble3D val="0"/>
            <c:spPr>
              <a:solidFill>
                <a:srgbClr val="FFFF99"/>
              </a:solidFill>
              <a:ln w="3173">
                <a:solidFill>
                  <a:schemeClr val="tx1"/>
                </a:solidFill>
              </a:ln>
            </c:spPr>
            <c:extLst>
              <c:ext xmlns:c16="http://schemas.microsoft.com/office/drawing/2014/chart" uri="{C3380CC4-5D6E-409C-BE32-E72D297353CC}">
                <c16:uniqueId val="{00000011-6706-4D67-B477-D807DC865984}"/>
              </c:ext>
            </c:extLst>
          </c:dPt>
          <c:dPt>
            <c:idx val="11"/>
            <c:invertIfNegative val="0"/>
            <c:bubble3D val="0"/>
            <c:spPr>
              <a:solidFill>
                <a:srgbClr val="FFFF99"/>
              </a:solidFill>
              <a:ln w="3173">
                <a:solidFill>
                  <a:schemeClr val="tx1"/>
                </a:solidFill>
              </a:ln>
            </c:spPr>
            <c:extLst>
              <c:ext xmlns:c16="http://schemas.microsoft.com/office/drawing/2014/chart" uri="{C3380CC4-5D6E-409C-BE32-E72D297353CC}">
                <c16:uniqueId val="{00000013-6706-4D67-B477-D807DC865984}"/>
              </c:ext>
            </c:extLst>
          </c:dPt>
          <c:dLbls>
            <c:numFmt formatCode="0.0%" sourceLinked="0"/>
            <c:spPr>
              <a:noFill/>
              <a:ln w="18980">
                <a:noFill/>
              </a:ln>
            </c:spPr>
            <c:txPr>
              <a:bodyPr/>
              <a:lstStyle/>
              <a:p>
                <a:pPr>
                  <a:defRPr sz="1395">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Knowledge of a particular field or discipline</c:v>
                </c:pt>
                <c:pt idx="1">
                  <c:v>comp</c:v>
                </c:pt>
                <c:pt idx="2">
                  <c:v>Critical thinking skills</c:v>
                </c:pt>
                <c:pt idx="3">
                  <c:v>comp</c:v>
                </c:pt>
                <c:pt idx="4">
                  <c:v>Problem-solving skills</c:v>
                </c:pt>
                <c:pt idx="5">
                  <c:v>comp</c:v>
                </c:pt>
              </c:strCache>
            </c:strRef>
          </c:cat>
          <c:val>
            <c:numRef>
              <c:f>Sheet1!$C$2:$C$7</c:f>
              <c:numCache>
                <c:formatCode>0.0%</c:formatCode>
                <c:ptCount val="6"/>
                <c:pt idx="0">
                  <c:v>0.30399999999999999</c:v>
                </c:pt>
                <c:pt idx="1">
                  <c:v>0.4</c:v>
                </c:pt>
                <c:pt idx="2">
                  <c:v>0.47799999999999998</c:v>
                </c:pt>
                <c:pt idx="3">
                  <c:v>0.41</c:v>
                </c:pt>
                <c:pt idx="4">
                  <c:v>0.39100000000000001</c:v>
                </c:pt>
                <c:pt idx="5">
                  <c:v>0.42</c:v>
                </c:pt>
              </c:numCache>
            </c:numRef>
          </c:val>
          <c:extLst>
            <c:ext xmlns:c16="http://schemas.microsoft.com/office/drawing/2014/chart" uri="{C3380CC4-5D6E-409C-BE32-E72D297353CC}">
              <c16:uniqueId val="{00000014-6706-4D67-B477-D807DC865984}"/>
            </c:ext>
          </c:extLst>
        </c:ser>
        <c:ser>
          <c:idx val="0"/>
          <c:order val="1"/>
          <c:tx>
            <c:strRef>
              <c:f>Sheet1!$B$1</c:f>
              <c:strCache>
                <c:ptCount val="1"/>
                <c:pt idx="0">
                  <c:v>Strongly Agree</c:v>
                </c:pt>
              </c:strCache>
            </c:strRef>
          </c:tx>
          <c:spPr>
            <a:solidFill>
              <a:schemeClr val="accent1"/>
            </a:solidFill>
            <a:ln w="3173">
              <a:solidFill>
                <a:schemeClr val="tx1"/>
              </a:solidFill>
            </a:ln>
          </c:spPr>
          <c:invertIfNegative val="0"/>
          <c:dPt>
            <c:idx val="0"/>
            <c:invertIfNegative val="0"/>
            <c:bubble3D val="0"/>
            <c:spPr>
              <a:solidFill>
                <a:schemeClr val="accent4"/>
              </a:solidFill>
              <a:ln w="3173">
                <a:solidFill>
                  <a:schemeClr val="tx1"/>
                </a:solidFill>
              </a:ln>
            </c:spPr>
            <c:extLst>
              <c:ext xmlns:c16="http://schemas.microsoft.com/office/drawing/2014/chart" uri="{C3380CC4-5D6E-409C-BE32-E72D297353CC}">
                <c16:uniqueId val="{00000016-6706-4D67-B477-D807DC865984}"/>
              </c:ext>
            </c:extLst>
          </c:dPt>
          <c:dPt>
            <c:idx val="1"/>
            <c:invertIfNegative val="0"/>
            <c:bubble3D val="0"/>
            <c:spPr>
              <a:solidFill>
                <a:schemeClr val="tx2"/>
              </a:solidFill>
              <a:ln w="3173">
                <a:solidFill>
                  <a:schemeClr val="tx1"/>
                </a:solidFill>
              </a:ln>
            </c:spPr>
            <c:extLst>
              <c:ext xmlns:c16="http://schemas.microsoft.com/office/drawing/2014/chart" uri="{C3380CC4-5D6E-409C-BE32-E72D297353CC}">
                <c16:uniqueId val="{00000018-6706-4D67-B477-D807DC865984}"/>
              </c:ext>
            </c:extLst>
          </c:dPt>
          <c:dPt>
            <c:idx val="2"/>
            <c:invertIfNegative val="0"/>
            <c:bubble3D val="0"/>
            <c:spPr>
              <a:solidFill>
                <a:schemeClr val="accent4"/>
              </a:solidFill>
              <a:ln w="3173">
                <a:solidFill>
                  <a:schemeClr val="tx1"/>
                </a:solidFill>
              </a:ln>
            </c:spPr>
            <c:extLst>
              <c:ext xmlns:c16="http://schemas.microsoft.com/office/drawing/2014/chart" uri="{C3380CC4-5D6E-409C-BE32-E72D297353CC}">
                <c16:uniqueId val="{0000001A-6706-4D67-B477-D807DC865984}"/>
              </c:ext>
            </c:extLst>
          </c:dPt>
          <c:dPt>
            <c:idx val="3"/>
            <c:invertIfNegative val="0"/>
            <c:bubble3D val="0"/>
            <c:spPr>
              <a:solidFill>
                <a:schemeClr val="tx2"/>
              </a:solidFill>
              <a:ln w="3173">
                <a:solidFill>
                  <a:schemeClr val="tx1"/>
                </a:solidFill>
              </a:ln>
            </c:spPr>
            <c:extLst>
              <c:ext xmlns:c16="http://schemas.microsoft.com/office/drawing/2014/chart" uri="{C3380CC4-5D6E-409C-BE32-E72D297353CC}">
                <c16:uniqueId val="{0000001C-6706-4D67-B477-D807DC865984}"/>
              </c:ext>
            </c:extLst>
          </c:dPt>
          <c:dPt>
            <c:idx val="4"/>
            <c:invertIfNegative val="0"/>
            <c:bubble3D val="0"/>
            <c:spPr>
              <a:solidFill>
                <a:schemeClr val="accent4"/>
              </a:solidFill>
              <a:ln w="3173">
                <a:solidFill>
                  <a:schemeClr val="tx1"/>
                </a:solidFill>
              </a:ln>
            </c:spPr>
            <c:extLst>
              <c:ext xmlns:c16="http://schemas.microsoft.com/office/drawing/2014/chart" uri="{C3380CC4-5D6E-409C-BE32-E72D297353CC}">
                <c16:uniqueId val="{0000001E-6706-4D67-B477-D807DC865984}"/>
              </c:ext>
            </c:extLst>
          </c:dPt>
          <c:dPt>
            <c:idx val="5"/>
            <c:invertIfNegative val="0"/>
            <c:bubble3D val="0"/>
            <c:spPr>
              <a:solidFill>
                <a:schemeClr val="tx2"/>
              </a:solidFill>
              <a:ln w="3173">
                <a:solidFill>
                  <a:schemeClr val="tx1"/>
                </a:solidFill>
              </a:ln>
            </c:spPr>
            <c:extLst>
              <c:ext xmlns:c16="http://schemas.microsoft.com/office/drawing/2014/chart" uri="{C3380CC4-5D6E-409C-BE32-E72D297353CC}">
                <c16:uniqueId val="{00000020-6706-4D67-B477-D807DC865984}"/>
              </c:ext>
            </c:extLst>
          </c:dPt>
          <c:dPt>
            <c:idx val="6"/>
            <c:invertIfNegative val="0"/>
            <c:bubble3D val="0"/>
            <c:spPr>
              <a:solidFill>
                <a:srgbClr val="C5FFFE"/>
              </a:solidFill>
              <a:ln w="3173">
                <a:solidFill>
                  <a:schemeClr val="tx1"/>
                </a:solidFill>
              </a:ln>
            </c:spPr>
            <c:extLst>
              <c:ext xmlns:c16="http://schemas.microsoft.com/office/drawing/2014/chart" uri="{C3380CC4-5D6E-409C-BE32-E72D297353CC}">
                <c16:uniqueId val="{00000022-6706-4D67-B477-D807DC865984}"/>
              </c:ext>
            </c:extLst>
          </c:dPt>
          <c:dPt>
            <c:idx val="7"/>
            <c:invertIfNegative val="0"/>
            <c:bubble3D val="0"/>
            <c:spPr>
              <a:solidFill>
                <a:schemeClr val="accent2"/>
              </a:solidFill>
              <a:ln w="3173">
                <a:solidFill>
                  <a:schemeClr val="tx1"/>
                </a:solidFill>
              </a:ln>
            </c:spPr>
            <c:extLst>
              <c:ext xmlns:c16="http://schemas.microsoft.com/office/drawing/2014/chart" uri="{C3380CC4-5D6E-409C-BE32-E72D297353CC}">
                <c16:uniqueId val="{00000024-6706-4D67-B477-D807DC865984}"/>
              </c:ext>
            </c:extLst>
          </c:dPt>
          <c:dPt>
            <c:idx val="9"/>
            <c:invertIfNegative val="0"/>
            <c:bubble3D val="0"/>
            <c:spPr>
              <a:solidFill>
                <a:srgbClr val="FFCC00"/>
              </a:solidFill>
              <a:ln w="3173">
                <a:solidFill>
                  <a:schemeClr val="tx1"/>
                </a:solidFill>
              </a:ln>
            </c:spPr>
            <c:extLst>
              <c:ext xmlns:c16="http://schemas.microsoft.com/office/drawing/2014/chart" uri="{C3380CC4-5D6E-409C-BE32-E72D297353CC}">
                <c16:uniqueId val="{00000026-6706-4D67-B477-D807DC865984}"/>
              </c:ext>
            </c:extLst>
          </c:dPt>
          <c:dPt>
            <c:idx val="11"/>
            <c:invertIfNegative val="0"/>
            <c:bubble3D val="0"/>
            <c:spPr>
              <a:solidFill>
                <a:srgbClr val="FFCC00"/>
              </a:solidFill>
              <a:ln w="3173">
                <a:solidFill>
                  <a:schemeClr val="tx1"/>
                </a:solidFill>
              </a:ln>
            </c:spPr>
            <c:extLst>
              <c:ext xmlns:c16="http://schemas.microsoft.com/office/drawing/2014/chart" uri="{C3380CC4-5D6E-409C-BE32-E72D297353CC}">
                <c16:uniqueId val="{00000028-6706-4D67-B477-D807DC865984}"/>
              </c:ext>
            </c:extLst>
          </c:dPt>
          <c:dLbls>
            <c:numFmt formatCode="0.0%" sourceLinked="0"/>
            <c:spPr>
              <a:noFill/>
              <a:ln w="18980">
                <a:noFill/>
              </a:ln>
            </c:spPr>
            <c:txPr>
              <a:bodyPr/>
              <a:lstStyle/>
              <a:p>
                <a:pPr>
                  <a:defRPr sz="1395">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Knowledge of a particular field or discipline</c:v>
                </c:pt>
                <c:pt idx="1">
                  <c:v>comp</c:v>
                </c:pt>
                <c:pt idx="2">
                  <c:v>Critical thinking skills</c:v>
                </c:pt>
                <c:pt idx="3">
                  <c:v>comp</c:v>
                </c:pt>
                <c:pt idx="4">
                  <c:v>Problem-solving skills</c:v>
                </c:pt>
                <c:pt idx="5">
                  <c:v>comp</c:v>
                </c:pt>
              </c:strCache>
            </c:strRef>
          </c:cat>
          <c:val>
            <c:numRef>
              <c:f>Sheet1!$B$2:$B$7</c:f>
              <c:numCache>
                <c:formatCode>0.0%</c:formatCode>
                <c:ptCount val="6"/>
                <c:pt idx="0">
                  <c:v>0.69599999999999995</c:v>
                </c:pt>
                <c:pt idx="1">
                  <c:v>0.57599999999999996</c:v>
                </c:pt>
                <c:pt idx="2">
                  <c:v>0.47799999999999998</c:v>
                </c:pt>
                <c:pt idx="3">
                  <c:v>0.54300000000000004</c:v>
                </c:pt>
                <c:pt idx="4">
                  <c:v>0.52200000000000002</c:v>
                </c:pt>
                <c:pt idx="5">
                  <c:v>0.51100000000000001</c:v>
                </c:pt>
              </c:numCache>
            </c:numRef>
          </c:val>
          <c:extLst>
            <c:ext xmlns:c16="http://schemas.microsoft.com/office/drawing/2014/chart" uri="{C3380CC4-5D6E-409C-BE32-E72D297353CC}">
              <c16:uniqueId val="{00000029-6706-4D67-B477-D807DC865984}"/>
            </c:ext>
          </c:extLst>
        </c:ser>
        <c:dLbls>
          <c:showLegendKey val="0"/>
          <c:showVal val="0"/>
          <c:showCatName val="0"/>
          <c:showSerName val="0"/>
          <c:showPercent val="0"/>
          <c:showBubbleSize val="0"/>
        </c:dLbls>
        <c:gapWidth val="70"/>
        <c:overlap val="100"/>
        <c:axId val="41805312"/>
        <c:axId val="155126016"/>
      </c:barChart>
      <c:catAx>
        <c:axId val="41805312"/>
        <c:scaling>
          <c:orientation val="minMax"/>
        </c:scaling>
        <c:delete val="0"/>
        <c:axPos val="b"/>
        <c:majorGridlines/>
        <c:numFmt formatCode="General" sourceLinked="0"/>
        <c:majorTickMark val="none"/>
        <c:minorTickMark val="none"/>
        <c:tickLblPos val="none"/>
        <c:crossAx val="155126016"/>
        <c:crosses val="autoZero"/>
        <c:auto val="1"/>
        <c:lblAlgn val="ctr"/>
        <c:lblOffset val="100"/>
        <c:tickLblSkip val="2"/>
        <c:tickMarkSkip val="2"/>
        <c:noMultiLvlLbl val="0"/>
      </c:catAx>
      <c:valAx>
        <c:axId val="155126016"/>
        <c:scaling>
          <c:orientation val="minMax"/>
          <c:max val="1"/>
          <c:min val="0"/>
        </c:scaling>
        <c:delete val="0"/>
        <c:axPos val="l"/>
        <c:numFmt formatCode="0%" sourceLinked="0"/>
        <c:majorTickMark val="none"/>
        <c:minorTickMark val="none"/>
        <c:tickLblPos val="nextTo"/>
        <c:txPr>
          <a:bodyPr rot="0" vert="horz"/>
          <a:lstStyle/>
          <a:p>
            <a:pPr>
              <a:defRPr sz="1395">
                <a:solidFill>
                  <a:schemeClr val="tx2"/>
                </a:solidFill>
              </a:defRPr>
            </a:pPr>
            <a:endParaRPr lang="en-US"/>
          </a:p>
        </c:txPr>
        <c:crossAx val="41805312"/>
        <c:crosses val="autoZero"/>
        <c:crossBetween val="between"/>
        <c:majorUnit val="0.1"/>
      </c:valAx>
      <c:spPr>
        <a:noFill/>
        <a:ln w="25384">
          <a:noFill/>
        </a:ln>
      </c:spPr>
    </c:plotArea>
    <c:plotVisOnly val="1"/>
    <c:dispBlanksAs val="gap"/>
    <c:showDLblsOverMax val="0"/>
  </c:chart>
  <c:spPr>
    <a:noFill/>
    <a:ln>
      <a:noFill/>
    </a:ln>
  </c:spPr>
  <c:txPr>
    <a:bodyPr/>
    <a:lstStyle/>
    <a:p>
      <a:pPr>
        <a:defRPr sz="892"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2E-2"/>
          <c:y val="2.8790786948176599E-2"/>
          <c:w val="0.94561598224195298"/>
          <c:h val="0.93282149712092999"/>
        </c:manualLayout>
      </c:layout>
      <c:barChart>
        <c:barDir val="col"/>
        <c:grouping val="stacked"/>
        <c:varyColors val="0"/>
        <c:ser>
          <c:idx val="0"/>
          <c:order val="0"/>
          <c:spPr>
            <a:solidFill>
              <a:schemeClr val="accent1"/>
            </a:solidFill>
            <a:ln w="9525">
              <a:solidFill>
                <a:schemeClr val="tx2"/>
              </a:solidFill>
            </a:ln>
          </c:spPr>
          <c:invertIfNegative val="0"/>
          <c:dPt>
            <c:idx val="0"/>
            <c:invertIfNegative val="0"/>
            <c:bubble3D val="0"/>
            <c:spPr>
              <a:solidFill>
                <a:schemeClr val="accent4"/>
              </a:solidFill>
              <a:ln w="9525">
                <a:solidFill>
                  <a:schemeClr val="tx2"/>
                </a:solidFill>
              </a:ln>
            </c:spPr>
            <c:extLst>
              <c:ext xmlns:c16="http://schemas.microsoft.com/office/drawing/2014/chart" uri="{C3380CC4-5D6E-409C-BE32-E72D297353CC}">
                <c16:uniqueId val="{00000001-1E3F-4742-9BD8-B204EE470DCF}"/>
              </c:ext>
            </c:extLst>
          </c:dPt>
          <c:dPt>
            <c:idx val="1"/>
            <c:invertIfNegative val="0"/>
            <c:bubble3D val="0"/>
            <c:spPr>
              <a:solidFill>
                <a:schemeClr val="tx2"/>
              </a:solidFill>
              <a:ln w="9525">
                <a:solidFill>
                  <a:schemeClr val="tx2"/>
                </a:solidFill>
              </a:ln>
            </c:spPr>
            <c:extLst>
              <c:ext xmlns:c16="http://schemas.microsoft.com/office/drawing/2014/chart" uri="{C3380CC4-5D6E-409C-BE32-E72D297353CC}">
                <c16:uniqueId val="{00000001-B987-4AF7-BF28-E076A2B0DC32}"/>
              </c:ext>
            </c:extLst>
          </c:dPt>
          <c:dPt>
            <c:idx val="2"/>
            <c:invertIfNegative val="0"/>
            <c:bubble3D val="0"/>
            <c:spPr>
              <a:solidFill>
                <a:schemeClr val="accent4"/>
              </a:solidFill>
              <a:ln w="9525">
                <a:solidFill>
                  <a:schemeClr val="tx2"/>
                </a:solidFill>
              </a:ln>
            </c:spPr>
            <c:extLst>
              <c:ext xmlns:c16="http://schemas.microsoft.com/office/drawing/2014/chart" uri="{C3380CC4-5D6E-409C-BE32-E72D297353CC}">
                <c16:uniqueId val="{00000005-1E3F-4742-9BD8-B204EE470DCF}"/>
              </c:ext>
            </c:extLst>
          </c:dPt>
          <c:dPt>
            <c:idx val="3"/>
            <c:invertIfNegative val="0"/>
            <c:bubble3D val="0"/>
            <c:spPr>
              <a:solidFill>
                <a:schemeClr val="tx2"/>
              </a:solidFill>
              <a:ln w="9525">
                <a:solidFill>
                  <a:schemeClr val="tx2"/>
                </a:solidFill>
              </a:ln>
            </c:spPr>
            <c:extLst>
              <c:ext xmlns:c16="http://schemas.microsoft.com/office/drawing/2014/chart" uri="{C3380CC4-5D6E-409C-BE32-E72D297353CC}">
                <c16:uniqueId val="{00000003-B987-4AF7-BF28-E076A2B0DC32}"/>
              </c:ext>
            </c:extLst>
          </c:dPt>
          <c:dPt>
            <c:idx val="4"/>
            <c:invertIfNegative val="0"/>
            <c:bubble3D val="0"/>
            <c:spPr>
              <a:solidFill>
                <a:schemeClr val="accent4"/>
              </a:solidFill>
              <a:ln w="9525">
                <a:solidFill>
                  <a:schemeClr val="tx2"/>
                </a:solidFill>
              </a:ln>
            </c:spPr>
            <c:extLst>
              <c:ext xmlns:c16="http://schemas.microsoft.com/office/drawing/2014/chart" uri="{C3380CC4-5D6E-409C-BE32-E72D297353CC}">
                <c16:uniqueId val="{00000009-1E3F-4742-9BD8-B204EE470DCF}"/>
              </c:ext>
            </c:extLst>
          </c:dPt>
          <c:dPt>
            <c:idx val="5"/>
            <c:invertIfNegative val="0"/>
            <c:bubble3D val="0"/>
            <c:spPr>
              <a:solidFill>
                <a:schemeClr val="tx2"/>
              </a:solidFill>
              <a:ln w="9525">
                <a:solidFill>
                  <a:schemeClr val="tx2"/>
                </a:solidFill>
              </a:ln>
            </c:spPr>
            <c:extLst>
              <c:ext xmlns:c16="http://schemas.microsoft.com/office/drawing/2014/chart" uri="{C3380CC4-5D6E-409C-BE32-E72D297353CC}">
                <c16:uniqueId val="{00000005-B987-4AF7-BF28-E076A2B0DC32}"/>
              </c:ext>
            </c:extLst>
          </c:dPt>
          <c:dPt>
            <c:idx val="7"/>
            <c:invertIfNegative val="0"/>
            <c:bubble3D val="0"/>
            <c:spPr>
              <a:solidFill>
                <a:srgbClr val="FFCC00"/>
              </a:solidFill>
              <a:ln w="9525">
                <a:solidFill>
                  <a:schemeClr val="tx2"/>
                </a:solidFill>
              </a:ln>
            </c:spPr>
            <c:extLst>
              <c:ext xmlns:c16="http://schemas.microsoft.com/office/drawing/2014/chart" uri="{C3380CC4-5D6E-409C-BE32-E72D297353CC}">
                <c16:uniqueId val="{00000007-B987-4AF7-BF28-E076A2B0DC32}"/>
              </c:ext>
            </c:extLst>
          </c:dPt>
          <c:dPt>
            <c:idx val="9"/>
            <c:invertIfNegative val="0"/>
            <c:bubble3D val="0"/>
            <c:spPr>
              <a:solidFill>
                <a:srgbClr val="FFCC00"/>
              </a:solidFill>
              <a:ln w="9525">
                <a:solidFill>
                  <a:schemeClr val="tx2"/>
                </a:solidFill>
              </a:ln>
            </c:spPr>
            <c:extLst>
              <c:ext xmlns:c16="http://schemas.microsoft.com/office/drawing/2014/chart" uri="{C3380CC4-5D6E-409C-BE32-E72D297353CC}">
                <c16:uniqueId val="{00000009-B987-4AF7-BF28-E076A2B0DC32}"/>
              </c:ext>
            </c:extLst>
          </c:dPt>
          <c:dPt>
            <c:idx val="11"/>
            <c:invertIfNegative val="0"/>
            <c:bubble3D val="0"/>
            <c:spPr>
              <a:solidFill>
                <a:srgbClr val="FFCC00"/>
              </a:solidFill>
              <a:ln w="9525">
                <a:solidFill>
                  <a:schemeClr val="tx2"/>
                </a:solidFill>
              </a:ln>
            </c:spPr>
            <c:extLst>
              <c:ext xmlns:c16="http://schemas.microsoft.com/office/drawing/2014/chart" uri="{C3380CC4-5D6E-409C-BE32-E72D297353CC}">
                <c16:uniqueId val="{0000000B-B987-4AF7-BF28-E076A2B0DC32}"/>
              </c:ext>
            </c:extLst>
          </c:dPt>
          <c:dLbls>
            <c:numFmt formatCode="0.0%" sourceLinked="0"/>
            <c:spPr>
              <a:noFill/>
              <a:ln w="19004">
                <a:noFill/>
              </a:ln>
            </c:spPr>
            <c:txPr>
              <a:bodyPr/>
              <a:lstStyle/>
              <a:p>
                <a:pPr>
                  <a:defRPr sz="1396">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Completed a culminating experience for your degree</c:v>
                </c:pt>
                <c:pt idx="1">
                  <c:v>comp </c:v>
                </c:pt>
                <c:pt idx="2">
                  <c:v>Undergraduate Program</c:v>
                </c:pt>
                <c:pt idx="3">
                  <c:v>comp</c:v>
                </c:pt>
                <c:pt idx="4">
                  <c:v>Internship</c:v>
                </c:pt>
                <c:pt idx="5">
                  <c:v>comp</c:v>
                </c:pt>
              </c:strCache>
            </c:strRef>
          </c:cat>
          <c:val>
            <c:numRef>
              <c:f>Sheet1!$B$2:$B$7</c:f>
              <c:numCache>
                <c:formatCode>0.0%</c:formatCode>
                <c:ptCount val="6"/>
                <c:pt idx="0">
                  <c:v>0.73899999999999999</c:v>
                </c:pt>
                <c:pt idx="1">
                  <c:v>0.502</c:v>
                </c:pt>
                <c:pt idx="2">
                  <c:v>0.34799999999999998</c:v>
                </c:pt>
                <c:pt idx="3">
                  <c:v>0.22700000000000001</c:v>
                </c:pt>
                <c:pt idx="4">
                  <c:v>0.47799999999999998</c:v>
                </c:pt>
                <c:pt idx="5">
                  <c:v>0.54</c:v>
                </c:pt>
              </c:numCache>
            </c:numRef>
          </c:val>
          <c:extLst>
            <c:ext xmlns:c16="http://schemas.microsoft.com/office/drawing/2014/chart" uri="{C3380CC4-5D6E-409C-BE32-E72D297353CC}">
              <c16:uniqueId val="{0000000C-B987-4AF7-BF28-E076A2B0DC32}"/>
            </c:ext>
          </c:extLst>
        </c:ser>
        <c:dLbls>
          <c:showLegendKey val="0"/>
          <c:showVal val="0"/>
          <c:showCatName val="0"/>
          <c:showSerName val="0"/>
          <c:showPercent val="0"/>
          <c:showBubbleSize val="0"/>
        </c:dLbls>
        <c:gapWidth val="70"/>
        <c:overlap val="100"/>
        <c:axId val="42358272"/>
        <c:axId val="155127744"/>
      </c:barChart>
      <c:catAx>
        <c:axId val="42358272"/>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155127744"/>
        <c:crosses val="autoZero"/>
        <c:auto val="1"/>
        <c:lblAlgn val="ctr"/>
        <c:lblOffset val="100"/>
        <c:tickLblSkip val="2"/>
        <c:tickMarkSkip val="2"/>
        <c:noMultiLvlLbl val="0"/>
      </c:catAx>
      <c:valAx>
        <c:axId val="155127744"/>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sz="1396">
                <a:solidFill>
                  <a:schemeClr val="tx2"/>
                </a:solidFill>
              </a:defRPr>
            </a:pPr>
            <a:endParaRPr lang="en-US"/>
          </a:p>
        </c:txPr>
        <c:crossAx val="42358272"/>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39665944540994E-2"/>
          <c:y val="2.9567521165117499E-2"/>
          <c:w val="0.94561598224195298"/>
          <c:h val="0.93282149712092999"/>
        </c:manualLayout>
      </c:layout>
      <c:barChart>
        <c:barDir val="col"/>
        <c:grouping val="stacked"/>
        <c:varyColors val="0"/>
        <c:ser>
          <c:idx val="1"/>
          <c:order val="0"/>
          <c:tx>
            <c:strRef>
              <c:f>Sheet1!$C$1</c:f>
              <c:strCache>
                <c:ptCount val="1"/>
                <c:pt idx="0">
                  <c:v>Occasionally</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7510-4330-AF10-90014FDF9847}"/>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7510-4330-AF10-90014FDF9847}"/>
              </c:ext>
            </c:extLst>
          </c:dPt>
          <c:dPt>
            <c:idx val="5"/>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5-7510-4330-AF10-90014FDF9847}"/>
              </c:ext>
            </c:extLst>
          </c:dPt>
          <c:dPt>
            <c:idx val="7"/>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7-2AC8-4C58-808E-7BA49469958A}"/>
              </c:ext>
            </c:extLst>
          </c:dPt>
          <c:dLbls>
            <c:numFmt formatCode="0.0%" sourceLinked="0"/>
            <c:spPr>
              <a:noFill/>
              <a:ln w="19034">
                <a:noFill/>
              </a:ln>
            </c:spPr>
            <c:txPr>
              <a:bodyPr/>
              <a:lstStyle/>
              <a:p>
                <a:pPr>
                  <a:defRPr sz="1398">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Integrate skills and knowledge from different sources and experiences</c:v>
                </c:pt>
                <c:pt idx="1">
                  <c:v>comp</c:v>
                </c:pt>
                <c:pt idx="2">
                  <c:v>Tutored another college student</c:v>
                </c:pt>
                <c:pt idx="3">
                  <c:v>comp</c:v>
                </c:pt>
                <c:pt idx="4">
                  <c:v>Performed community service as part of a class</c:v>
                </c:pt>
                <c:pt idx="5">
                  <c:v>comp</c:v>
                </c:pt>
                <c:pt idx="6">
                  <c:v>Worked with classmates on group projects</c:v>
                </c:pt>
                <c:pt idx="7">
                  <c:v>comp</c:v>
                </c:pt>
              </c:strCache>
            </c:strRef>
          </c:cat>
          <c:val>
            <c:numRef>
              <c:f>Sheet1!$C$2:$C$9</c:f>
              <c:numCache>
                <c:formatCode>0.0%</c:formatCode>
                <c:ptCount val="8"/>
                <c:pt idx="0">
                  <c:v>8.6999999999999994E-2</c:v>
                </c:pt>
                <c:pt idx="1">
                  <c:v>0.23699999999999999</c:v>
                </c:pt>
                <c:pt idx="2">
                  <c:v>0.39100000000000001</c:v>
                </c:pt>
                <c:pt idx="3">
                  <c:v>0.311</c:v>
                </c:pt>
                <c:pt idx="4">
                  <c:v>0.27300000000000002</c:v>
                </c:pt>
                <c:pt idx="5">
                  <c:v>0.40899999999999997</c:v>
                </c:pt>
                <c:pt idx="6">
                  <c:v>0.47799999999999998</c:v>
                </c:pt>
                <c:pt idx="7">
                  <c:v>0.38200000000000001</c:v>
                </c:pt>
              </c:numCache>
            </c:numRef>
          </c:val>
          <c:extLst>
            <c:ext xmlns:c16="http://schemas.microsoft.com/office/drawing/2014/chart" uri="{C3380CC4-5D6E-409C-BE32-E72D297353CC}">
              <c16:uniqueId val="{00000006-7510-4330-AF10-90014FDF9847}"/>
            </c:ext>
          </c:extLst>
        </c:ser>
        <c:ser>
          <c:idx val="0"/>
          <c:order val="1"/>
          <c:tx>
            <c:strRef>
              <c:f>Sheet1!$B$1</c:f>
              <c:strCache>
                <c:ptCount val="1"/>
                <c:pt idx="0">
                  <c:v>frequently</c:v>
                </c:pt>
              </c:strCache>
            </c:strRef>
          </c:tx>
          <c:spPr>
            <a:solidFill>
              <a:schemeClr val="accent1"/>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8-7510-4330-AF10-90014FDF9847}"/>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A-7510-4330-AF10-90014FDF9847}"/>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C-7510-4330-AF10-90014FDF9847}"/>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E-7510-4330-AF10-90014FDF9847}"/>
              </c:ext>
            </c:extLst>
          </c:dPt>
          <c:dPt>
            <c:idx val="4"/>
            <c:invertIfNegative val="0"/>
            <c:bubble3D val="0"/>
            <c:spPr>
              <a:solidFill>
                <a:schemeClr val="accent4"/>
              </a:solidFill>
              <a:ln w="3175">
                <a:solidFill>
                  <a:schemeClr val="tx1"/>
                </a:solidFill>
              </a:ln>
            </c:spPr>
            <c:extLst>
              <c:ext xmlns:c16="http://schemas.microsoft.com/office/drawing/2014/chart" uri="{C3380CC4-5D6E-409C-BE32-E72D297353CC}">
                <c16:uniqueId val="{00000010-7510-4330-AF10-90014FDF9847}"/>
              </c:ext>
            </c:extLst>
          </c:dPt>
          <c:dPt>
            <c:idx val="5"/>
            <c:invertIfNegative val="0"/>
            <c:bubble3D val="0"/>
            <c:spPr>
              <a:solidFill>
                <a:schemeClr val="tx2"/>
              </a:solidFill>
              <a:ln w="3175">
                <a:solidFill>
                  <a:schemeClr val="tx1"/>
                </a:solidFill>
              </a:ln>
            </c:spPr>
            <c:extLst>
              <c:ext xmlns:c16="http://schemas.microsoft.com/office/drawing/2014/chart" uri="{C3380CC4-5D6E-409C-BE32-E72D297353CC}">
                <c16:uniqueId val="{00000012-7510-4330-AF10-90014FDF9847}"/>
              </c:ext>
            </c:extLst>
          </c:dPt>
          <c:dPt>
            <c:idx val="6"/>
            <c:invertIfNegative val="0"/>
            <c:bubble3D val="0"/>
            <c:spPr>
              <a:solidFill>
                <a:schemeClr val="accent4"/>
              </a:solidFill>
              <a:ln w="3175">
                <a:solidFill>
                  <a:schemeClr val="tx1"/>
                </a:solidFill>
              </a:ln>
            </c:spPr>
            <c:extLst>
              <c:ext xmlns:c16="http://schemas.microsoft.com/office/drawing/2014/chart" uri="{C3380CC4-5D6E-409C-BE32-E72D297353CC}">
                <c16:uniqueId val="{00000015-2AC8-4C58-808E-7BA49469958A}"/>
              </c:ext>
            </c:extLst>
          </c:dPt>
          <c:dPt>
            <c:idx val="7"/>
            <c:invertIfNegative val="0"/>
            <c:bubble3D val="0"/>
            <c:spPr>
              <a:solidFill>
                <a:schemeClr val="tx2"/>
              </a:solidFill>
              <a:ln w="3175">
                <a:solidFill>
                  <a:schemeClr val="tx1"/>
                </a:solidFill>
              </a:ln>
            </c:spPr>
            <c:extLst>
              <c:ext xmlns:c16="http://schemas.microsoft.com/office/drawing/2014/chart" uri="{C3380CC4-5D6E-409C-BE32-E72D297353CC}">
                <c16:uniqueId val="{00000014-7510-4330-AF10-90014FDF9847}"/>
              </c:ext>
            </c:extLst>
          </c:dPt>
          <c:dPt>
            <c:idx val="9"/>
            <c:invertIfNegative val="0"/>
            <c:bubble3D val="0"/>
            <c:spPr>
              <a:solidFill>
                <a:srgbClr val="FFCC00"/>
              </a:solidFill>
              <a:ln w="3175">
                <a:solidFill>
                  <a:schemeClr val="tx1"/>
                </a:solidFill>
              </a:ln>
            </c:spPr>
            <c:extLst>
              <c:ext xmlns:c16="http://schemas.microsoft.com/office/drawing/2014/chart" uri="{C3380CC4-5D6E-409C-BE32-E72D297353CC}">
                <c16:uniqueId val="{00000016-7510-4330-AF10-90014FDF9847}"/>
              </c:ext>
            </c:extLst>
          </c:dPt>
          <c:dPt>
            <c:idx val="11"/>
            <c:invertIfNegative val="0"/>
            <c:bubble3D val="0"/>
            <c:spPr>
              <a:solidFill>
                <a:srgbClr val="FFCC00"/>
              </a:solidFill>
              <a:ln w="3175">
                <a:solidFill>
                  <a:schemeClr val="tx1"/>
                </a:solidFill>
              </a:ln>
            </c:spPr>
            <c:extLst>
              <c:ext xmlns:c16="http://schemas.microsoft.com/office/drawing/2014/chart" uri="{C3380CC4-5D6E-409C-BE32-E72D297353CC}">
                <c16:uniqueId val="{00000018-7510-4330-AF10-90014FDF9847}"/>
              </c:ext>
            </c:extLst>
          </c:dPt>
          <c:dLbls>
            <c:numFmt formatCode="0.0%" sourceLinked="0"/>
            <c:spPr>
              <a:noFill/>
              <a:ln w="19034">
                <a:noFill/>
              </a:ln>
            </c:spPr>
            <c:txPr>
              <a:bodyPr/>
              <a:lstStyle/>
              <a:p>
                <a:pPr>
                  <a:defRPr sz="1398">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Integrate skills and knowledge from different sources and experiences</c:v>
                </c:pt>
                <c:pt idx="1">
                  <c:v>comp</c:v>
                </c:pt>
                <c:pt idx="2">
                  <c:v>Tutored another college student</c:v>
                </c:pt>
                <c:pt idx="3">
                  <c:v>comp</c:v>
                </c:pt>
                <c:pt idx="4">
                  <c:v>Performed community service as part of a class</c:v>
                </c:pt>
                <c:pt idx="5">
                  <c:v>comp</c:v>
                </c:pt>
                <c:pt idx="6">
                  <c:v>Worked with classmates on group projects</c:v>
                </c:pt>
                <c:pt idx="7">
                  <c:v>comp</c:v>
                </c:pt>
              </c:strCache>
            </c:strRef>
          </c:cat>
          <c:val>
            <c:numRef>
              <c:f>Sheet1!$B$2:$B$9</c:f>
              <c:numCache>
                <c:formatCode>0.0%</c:formatCode>
                <c:ptCount val="8"/>
                <c:pt idx="0">
                  <c:v>0.91300000000000003</c:v>
                </c:pt>
                <c:pt idx="1">
                  <c:v>0.754</c:v>
                </c:pt>
                <c:pt idx="2">
                  <c:v>0.17399999999999999</c:v>
                </c:pt>
                <c:pt idx="3">
                  <c:v>0.121</c:v>
                </c:pt>
                <c:pt idx="4">
                  <c:v>0.36399999999999999</c:v>
                </c:pt>
                <c:pt idx="5">
                  <c:v>0.182</c:v>
                </c:pt>
                <c:pt idx="6">
                  <c:v>0.52200000000000002</c:v>
                </c:pt>
                <c:pt idx="7">
                  <c:v>0.6</c:v>
                </c:pt>
              </c:numCache>
            </c:numRef>
          </c:val>
          <c:extLst>
            <c:ext xmlns:c16="http://schemas.microsoft.com/office/drawing/2014/chart" uri="{C3380CC4-5D6E-409C-BE32-E72D297353CC}">
              <c16:uniqueId val="{00000019-7510-4330-AF10-90014FDF9847}"/>
            </c:ext>
          </c:extLst>
        </c:ser>
        <c:dLbls>
          <c:showLegendKey val="0"/>
          <c:showVal val="0"/>
          <c:showCatName val="0"/>
          <c:showSerName val="0"/>
          <c:showPercent val="0"/>
          <c:showBubbleSize val="0"/>
        </c:dLbls>
        <c:gapWidth val="40"/>
        <c:overlap val="100"/>
        <c:axId val="42403328"/>
        <c:axId val="155130624"/>
      </c:barChart>
      <c:catAx>
        <c:axId val="42403328"/>
        <c:scaling>
          <c:orientation val="minMax"/>
        </c:scaling>
        <c:delete val="0"/>
        <c:axPos val="b"/>
        <c:majorGridlines/>
        <c:numFmt formatCode="General" sourceLinked="0"/>
        <c:majorTickMark val="none"/>
        <c:minorTickMark val="none"/>
        <c:tickLblPos val="none"/>
        <c:spPr>
          <a:ln w="2384">
            <a:solidFill>
              <a:schemeClr val="tx1"/>
            </a:solidFill>
            <a:prstDash val="solid"/>
          </a:ln>
        </c:spPr>
        <c:crossAx val="155130624"/>
        <c:crosses val="autoZero"/>
        <c:auto val="1"/>
        <c:lblAlgn val="ctr"/>
        <c:lblOffset val="100"/>
        <c:tickLblSkip val="2"/>
        <c:tickMarkSkip val="2"/>
        <c:noMultiLvlLbl val="0"/>
      </c:catAx>
      <c:valAx>
        <c:axId val="155130624"/>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sz="1398">
                <a:solidFill>
                  <a:schemeClr val="tx2"/>
                </a:solidFill>
              </a:defRPr>
            </a:pPr>
            <a:endParaRPr lang="en-US"/>
          </a:p>
        </c:txPr>
        <c:crossAx val="42403328"/>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4353571428571503"/>
        </c:manualLayout>
      </c:layout>
      <c:barChart>
        <c:barDir val="col"/>
        <c:grouping val="stacked"/>
        <c:varyColors val="0"/>
        <c:ser>
          <c:idx val="1"/>
          <c:order val="0"/>
          <c:tx>
            <c:strRef>
              <c:f>Sheet1!$C$1</c:f>
              <c:strCache>
                <c:ptCount val="1"/>
                <c:pt idx="0">
                  <c:v>above average</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776B-4260-A268-E7277AF7675C}"/>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776B-4260-A268-E7277AF7675C}"/>
              </c:ext>
            </c:extLst>
          </c:dPt>
          <c:dLbls>
            <c:numFmt formatCode="0.0%" sourceLinked="0"/>
            <c:spPr>
              <a:noFill/>
              <a:ln w="1833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public speaking ability</c:v>
                </c:pt>
                <c:pt idx="1">
                  <c:v>comp</c:v>
                </c:pt>
                <c:pt idx="2">
                  <c:v>writing ability</c:v>
                </c:pt>
                <c:pt idx="3">
                  <c:v>comp</c:v>
                </c:pt>
              </c:strCache>
            </c:strRef>
          </c:cat>
          <c:val>
            <c:numRef>
              <c:f>Sheet1!$C$2:$C$5</c:f>
              <c:numCache>
                <c:formatCode>0.0%</c:formatCode>
                <c:ptCount val="4"/>
                <c:pt idx="0">
                  <c:v>0.38900000000000001</c:v>
                </c:pt>
                <c:pt idx="1">
                  <c:v>0.31900000000000001</c:v>
                </c:pt>
                <c:pt idx="2">
                  <c:v>0.44400000000000001</c:v>
                </c:pt>
                <c:pt idx="3">
                  <c:v>0.41299999999999998</c:v>
                </c:pt>
              </c:numCache>
            </c:numRef>
          </c:val>
          <c:extLst>
            <c:ext xmlns:c16="http://schemas.microsoft.com/office/drawing/2014/chart" uri="{C3380CC4-5D6E-409C-BE32-E72D297353CC}">
              <c16:uniqueId val="{00000004-776B-4260-A268-E7277AF7675C}"/>
            </c:ext>
          </c:extLst>
        </c:ser>
        <c:ser>
          <c:idx val="0"/>
          <c:order val="1"/>
          <c:tx>
            <c:strRef>
              <c:f>Sheet1!$B$1</c:f>
              <c:strCache>
                <c:ptCount val="1"/>
                <c:pt idx="0">
                  <c:v>highest 10%</c:v>
                </c:pt>
              </c:strCache>
            </c:strRef>
          </c:tx>
          <c:spPr>
            <a:solidFill>
              <a:schemeClr val="accent1"/>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6-776B-4260-A268-E7277AF7675C}"/>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8-776B-4260-A268-E7277AF7675C}"/>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A-776B-4260-A268-E7277AF7675C}"/>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C-776B-4260-A268-E7277AF7675C}"/>
              </c:ext>
            </c:extLst>
          </c:dPt>
          <c:dPt>
            <c:idx val="5"/>
            <c:invertIfNegative val="0"/>
            <c:bubble3D val="0"/>
            <c:spPr>
              <a:solidFill>
                <a:srgbClr val="FFCC00"/>
              </a:solidFill>
              <a:ln w="3175">
                <a:solidFill>
                  <a:schemeClr val="tx1"/>
                </a:solidFill>
              </a:ln>
            </c:spPr>
            <c:extLst>
              <c:ext xmlns:c16="http://schemas.microsoft.com/office/drawing/2014/chart" uri="{C3380CC4-5D6E-409C-BE32-E72D297353CC}">
                <c16:uniqueId val="{0000000E-776B-4260-A268-E7277AF7675C}"/>
              </c:ext>
            </c:extLst>
          </c:dPt>
          <c:dPt>
            <c:idx val="7"/>
            <c:invertIfNegative val="0"/>
            <c:bubble3D val="0"/>
            <c:spPr>
              <a:solidFill>
                <a:srgbClr val="FFCC00"/>
              </a:solidFill>
              <a:ln w="3175">
                <a:solidFill>
                  <a:schemeClr val="tx1"/>
                </a:solidFill>
              </a:ln>
            </c:spPr>
            <c:extLst>
              <c:ext xmlns:c16="http://schemas.microsoft.com/office/drawing/2014/chart" uri="{C3380CC4-5D6E-409C-BE32-E72D297353CC}">
                <c16:uniqueId val="{00000010-776B-4260-A268-E7277AF7675C}"/>
              </c:ext>
            </c:extLst>
          </c:dPt>
          <c:dPt>
            <c:idx val="9"/>
            <c:invertIfNegative val="0"/>
            <c:bubble3D val="0"/>
            <c:spPr>
              <a:solidFill>
                <a:srgbClr val="FFCC00"/>
              </a:solidFill>
              <a:ln w="3175">
                <a:solidFill>
                  <a:schemeClr val="tx1"/>
                </a:solidFill>
              </a:ln>
            </c:spPr>
            <c:extLst>
              <c:ext xmlns:c16="http://schemas.microsoft.com/office/drawing/2014/chart" uri="{C3380CC4-5D6E-409C-BE32-E72D297353CC}">
                <c16:uniqueId val="{00000012-776B-4260-A268-E7277AF7675C}"/>
              </c:ext>
            </c:extLst>
          </c:dPt>
          <c:dPt>
            <c:idx val="11"/>
            <c:invertIfNegative val="0"/>
            <c:bubble3D val="0"/>
            <c:spPr>
              <a:solidFill>
                <a:srgbClr val="FFCC00"/>
              </a:solidFill>
              <a:ln w="3175">
                <a:solidFill>
                  <a:schemeClr val="tx1"/>
                </a:solidFill>
              </a:ln>
            </c:spPr>
            <c:extLst>
              <c:ext xmlns:c16="http://schemas.microsoft.com/office/drawing/2014/chart" uri="{C3380CC4-5D6E-409C-BE32-E72D297353CC}">
                <c16:uniqueId val="{00000014-776B-4260-A268-E7277AF7675C}"/>
              </c:ext>
            </c:extLst>
          </c:dPt>
          <c:dLbls>
            <c:numFmt formatCode="0.0%" sourceLinked="0"/>
            <c:spPr>
              <a:noFill/>
              <a:ln w="1833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public speaking ability</c:v>
                </c:pt>
                <c:pt idx="1">
                  <c:v>comp</c:v>
                </c:pt>
                <c:pt idx="2">
                  <c:v>writing ability</c:v>
                </c:pt>
                <c:pt idx="3">
                  <c:v>comp</c:v>
                </c:pt>
              </c:strCache>
            </c:strRef>
          </c:cat>
          <c:val>
            <c:numRef>
              <c:f>Sheet1!$B$2:$B$5</c:f>
              <c:numCache>
                <c:formatCode>0.0%</c:formatCode>
                <c:ptCount val="4"/>
                <c:pt idx="0">
                  <c:v>0.222</c:v>
                </c:pt>
                <c:pt idx="1">
                  <c:v>0.16300000000000001</c:v>
                </c:pt>
                <c:pt idx="2">
                  <c:v>0.16700000000000001</c:v>
                </c:pt>
                <c:pt idx="3">
                  <c:v>0.21299999999999999</c:v>
                </c:pt>
              </c:numCache>
            </c:numRef>
          </c:val>
          <c:extLst>
            <c:ext xmlns:c16="http://schemas.microsoft.com/office/drawing/2014/chart" uri="{C3380CC4-5D6E-409C-BE32-E72D297353CC}">
              <c16:uniqueId val="{00000015-776B-4260-A268-E7277AF7675C}"/>
            </c:ext>
          </c:extLst>
        </c:ser>
        <c:dLbls>
          <c:showLegendKey val="0"/>
          <c:showVal val="0"/>
          <c:showCatName val="0"/>
          <c:showSerName val="0"/>
          <c:showPercent val="0"/>
          <c:showBubbleSize val="0"/>
        </c:dLbls>
        <c:gapWidth val="70"/>
        <c:overlap val="100"/>
        <c:axId val="42616320"/>
        <c:axId val="155133632"/>
      </c:barChart>
      <c:catAx>
        <c:axId val="42616320"/>
        <c:scaling>
          <c:orientation val="minMax"/>
        </c:scaling>
        <c:delete val="0"/>
        <c:axPos val="b"/>
        <c:majorGridlines/>
        <c:numFmt formatCode="General" sourceLinked="0"/>
        <c:majorTickMark val="none"/>
        <c:minorTickMark val="none"/>
        <c:tickLblPos val="none"/>
        <c:spPr>
          <a:ln w="2296">
            <a:solidFill>
              <a:schemeClr val="tx1"/>
            </a:solidFill>
            <a:prstDash val="solid"/>
          </a:ln>
        </c:spPr>
        <c:crossAx val="155133632"/>
        <c:crosses val="autoZero"/>
        <c:auto val="1"/>
        <c:lblAlgn val="ctr"/>
        <c:lblOffset val="100"/>
        <c:tickLblSkip val="2"/>
        <c:tickMarkSkip val="2"/>
        <c:noMultiLvlLbl val="0"/>
      </c:catAx>
      <c:valAx>
        <c:axId val="155133632"/>
        <c:scaling>
          <c:orientation val="minMax"/>
          <c:max val="1"/>
          <c:min val="0"/>
        </c:scaling>
        <c:delete val="0"/>
        <c:axPos val="l"/>
        <c:numFmt formatCode="0%" sourceLinked="0"/>
        <c:majorTickMark val="none"/>
        <c:minorTickMark val="none"/>
        <c:tickLblPos val="nextTo"/>
        <c:spPr>
          <a:ln w="2296">
            <a:solidFill>
              <a:schemeClr val="tx1"/>
            </a:solidFill>
            <a:prstDash val="solid"/>
          </a:ln>
        </c:spPr>
        <c:txPr>
          <a:bodyPr rot="0" vert="horz"/>
          <a:lstStyle/>
          <a:p>
            <a:pPr>
              <a:defRPr>
                <a:solidFill>
                  <a:schemeClr val="tx2"/>
                </a:solidFill>
              </a:defRPr>
            </a:pPr>
            <a:endParaRPr lang="en-US"/>
          </a:p>
        </c:txPr>
        <c:crossAx val="42616320"/>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443460192475896E-2"/>
          <c:y val="5.60739084650618E-2"/>
          <c:w val="0.90177876202974705"/>
          <c:h val="0.75856878184344501"/>
        </c:manualLayout>
      </c:layout>
      <c:lineChart>
        <c:grouping val="standard"/>
        <c:varyColors val="0"/>
        <c:ser>
          <c:idx val="2"/>
          <c:order val="0"/>
          <c:tx>
            <c:strRef>
              <c:f>Sheet1!$B$1</c:f>
              <c:strCache>
                <c:ptCount val="1"/>
                <c:pt idx="0">
                  <c:v>i</c:v>
                </c:pt>
              </c:strCache>
            </c:strRef>
          </c:tx>
          <c:spPr>
            <a:ln>
              <a:solidFill>
                <a:schemeClr val="accent4"/>
              </a:solidFill>
            </a:ln>
          </c:spPr>
          <c:marker>
            <c:symbol val="none"/>
          </c:marker>
          <c:cat>
            <c:strRef>
              <c:f>Sheet1!$A$2:$A$3</c:f>
              <c:strCache>
                <c:ptCount val="2"/>
                <c:pt idx="0">
                  <c:v>TFS</c:v>
                </c:pt>
                <c:pt idx="1">
                  <c:v>CSS</c:v>
                </c:pt>
              </c:strCache>
            </c:strRef>
          </c:cat>
          <c:val>
            <c:numRef>
              <c:f>Sheet1!$B$2:$B$3</c:f>
              <c:numCache>
                <c:formatCode>0.0</c:formatCode>
                <c:ptCount val="2"/>
                <c:pt idx="0">
                  <c:v>72.84</c:v>
                </c:pt>
                <c:pt idx="1">
                  <c:v>48.61</c:v>
                </c:pt>
              </c:numCache>
            </c:numRef>
          </c:val>
          <c:smooth val="0"/>
          <c:extLst>
            <c:ext xmlns:c16="http://schemas.microsoft.com/office/drawing/2014/chart" uri="{C3380CC4-5D6E-409C-BE32-E72D297353CC}">
              <c16:uniqueId val="{00000000-BE12-400A-934C-D914C3B2A3DE}"/>
            </c:ext>
          </c:extLst>
        </c:ser>
        <c:ser>
          <c:idx val="1"/>
          <c:order val="1"/>
          <c:tx>
            <c:strRef>
              <c:f>Sheet1!$C$1</c:f>
              <c:strCache>
                <c:ptCount val="1"/>
                <c:pt idx="0">
                  <c:v>c</c:v>
                </c:pt>
              </c:strCache>
            </c:strRef>
          </c:tx>
          <c:spPr>
            <a:ln>
              <a:solidFill>
                <a:schemeClr val="tx2"/>
              </a:solidFill>
            </a:ln>
          </c:spPr>
          <c:marker>
            <c:symbol val="none"/>
          </c:marker>
          <c:cat>
            <c:strRef>
              <c:f>Sheet1!$A$2:$A$3</c:f>
              <c:strCache>
                <c:ptCount val="2"/>
                <c:pt idx="0">
                  <c:v>TFS</c:v>
                </c:pt>
                <c:pt idx="1">
                  <c:v>CSS</c:v>
                </c:pt>
              </c:strCache>
            </c:strRef>
          </c:cat>
          <c:val>
            <c:numRef>
              <c:f>Sheet1!$C$2:$C$3</c:f>
              <c:numCache>
                <c:formatCode>0.0</c:formatCode>
                <c:ptCount val="2"/>
                <c:pt idx="0">
                  <c:v>49.74</c:v>
                </c:pt>
                <c:pt idx="1">
                  <c:v>53.47</c:v>
                </c:pt>
              </c:numCache>
            </c:numRef>
          </c:val>
          <c:smooth val="0"/>
          <c:extLst>
            <c:ext xmlns:c16="http://schemas.microsoft.com/office/drawing/2014/chart" uri="{C3380CC4-5D6E-409C-BE32-E72D297353CC}">
              <c16:uniqueId val="{00000001-BE12-400A-934C-D914C3B2A3DE}"/>
            </c:ext>
          </c:extLst>
        </c:ser>
        <c:dLbls>
          <c:showLegendKey val="0"/>
          <c:showVal val="0"/>
          <c:showCatName val="0"/>
          <c:showSerName val="0"/>
          <c:showPercent val="0"/>
          <c:showBubbleSize val="0"/>
        </c:dLbls>
        <c:smooth val="0"/>
        <c:axId val="42831360"/>
        <c:axId val="155137088"/>
      </c:lineChart>
      <c:catAx>
        <c:axId val="42831360"/>
        <c:scaling>
          <c:orientation val="minMax"/>
        </c:scaling>
        <c:delete val="0"/>
        <c:axPos val="b"/>
        <c:numFmt formatCode="General" sourceLinked="1"/>
        <c:majorTickMark val="none"/>
        <c:minorTickMark val="none"/>
        <c:tickLblPos val="nextTo"/>
        <c:txPr>
          <a:bodyPr/>
          <a:lstStyle/>
          <a:p>
            <a:pPr>
              <a:defRPr sz="1799" b="0"/>
            </a:pPr>
            <a:endParaRPr lang="en-US"/>
          </a:p>
        </c:txPr>
        <c:crossAx val="155137088"/>
        <c:crosses val="autoZero"/>
        <c:auto val="1"/>
        <c:lblAlgn val="ctr"/>
        <c:lblOffset val="100"/>
        <c:noMultiLvlLbl val="0"/>
      </c:catAx>
      <c:valAx>
        <c:axId val="155137088"/>
        <c:scaling>
          <c:orientation val="minMax"/>
          <c:max val="60"/>
          <c:min val="40"/>
        </c:scaling>
        <c:delete val="0"/>
        <c:axPos val="l"/>
        <c:numFmt formatCode="#,##0" sourceLinked="0"/>
        <c:majorTickMark val="none"/>
        <c:minorTickMark val="none"/>
        <c:tickLblPos val="nextTo"/>
        <c:txPr>
          <a:bodyPr/>
          <a:lstStyle/>
          <a:p>
            <a:pPr>
              <a:defRPr>
                <a:solidFill>
                  <a:schemeClr val="tx2"/>
                </a:solidFill>
              </a:defRPr>
            </a:pPr>
            <a:endParaRPr lang="en-US"/>
          </a:p>
        </c:txPr>
        <c:crossAx val="42831360"/>
        <c:crosses val="autoZero"/>
        <c:crossBetween val="between"/>
        <c:majorUnit val="2"/>
      </c:valAx>
      <c:dTable>
        <c:showHorzBorder val="1"/>
        <c:showVertBorder val="1"/>
        <c:showOutline val="0"/>
        <c:showKeys val="0"/>
        <c:txPr>
          <a:bodyPr/>
          <a:lstStyle/>
          <a:p>
            <a:pPr rtl="0">
              <a:defRPr>
                <a:solidFill>
                  <a:schemeClr val="tx2"/>
                </a:solidFill>
              </a:defRPr>
            </a:pPr>
            <a:endParaRPr lang="en-US"/>
          </a:p>
        </c:txPr>
      </c:dTable>
      <c:spPr>
        <a:noFill/>
        <a:ln w="25386">
          <a:noFill/>
        </a:ln>
      </c:spPr>
    </c:plotArea>
    <c:plotVisOnly val="1"/>
    <c:dispBlanksAs val="gap"/>
    <c:showDLblsOverMax val="0"/>
  </c:chart>
  <c:txPr>
    <a:bodyPr/>
    <a:lstStyle/>
    <a:p>
      <a:pPr>
        <a:defRPr sz="1395" b="1">
          <a:solidFill>
            <a:schemeClr val="accent1">
              <a:lumMod val="50000"/>
            </a:schemeClr>
          </a:solidFil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49.81</c:v>
                </c:pt>
                <c:pt idx="1">
                  <c:v>52.86</c:v>
                </c:pt>
                <c:pt idx="2">
                  <c:v>47.85</c:v>
                </c:pt>
              </c:numCache>
            </c:numRef>
          </c:val>
          <c:extLst>
            <c:ext xmlns:c16="http://schemas.microsoft.com/office/drawing/2014/chart" uri="{C3380CC4-5D6E-409C-BE32-E72D297353CC}">
              <c16:uniqueId val="{00000000-A18C-420C-9D5D-4F5DB328D21A}"/>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49.74</c:v>
                </c:pt>
                <c:pt idx="1">
                  <c:v>49.2</c:v>
                </c:pt>
                <c:pt idx="2">
                  <c:v>49.91</c:v>
                </c:pt>
              </c:numCache>
            </c:numRef>
          </c:val>
          <c:extLst>
            <c:ext xmlns:c16="http://schemas.microsoft.com/office/drawing/2014/chart" uri="{C3380CC4-5D6E-409C-BE32-E72D297353CC}">
              <c16:uniqueId val="{00000001-A18C-420C-9D5D-4F5DB328D21A}"/>
            </c:ext>
          </c:extLst>
        </c:ser>
        <c:dLbls>
          <c:showLegendKey val="0"/>
          <c:showVal val="0"/>
          <c:showCatName val="0"/>
          <c:showSerName val="0"/>
          <c:showPercent val="0"/>
          <c:showBubbleSize val="0"/>
        </c:dLbls>
        <c:gapWidth val="49"/>
        <c:axId val="43015680"/>
        <c:axId val="155187392"/>
      </c:barChart>
      <c:catAx>
        <c:axId val="43015680"/>
        <c:scaling>
          <c:orientation val="minMax"/>
        </c:scaling>
        <c:delete val="0"/>
        <c:axPos val="b"/>
        <c:numFmt formatCode="General" sourceLinked="1"/>
        <c:majorTickMark val="none"/>
        <c:minorTickMark val="none"/>
        <c:tickLblPos val="nextTo"/>
        <c:crossAx val="155187392"/>
        <c:crosses val="autoZero"/>
        <c:auto val="1"/>
        <c:lblAlgn val="ctr"/>
        <c:lblOffset val="100"/>
        <c:noMultiLvlLbl val="0"/>
      </c:catAx>
      <c:valAx>
        <c:axId val="155187392"/>
        <c:scaling>
          <c:orientation val="minMax"/>
          <c:max val="60"/>
          <c:min val="40"/>
        </c:scaling>
        <c:delete val="0"/>
        <c:axPos val="l"/>
        <c:numFmt formatCode="#,##0" sourceLinked="0"/>
        <c:majorTickMark val="none"/>
        <c:minorTickMark val="none"/>
        <c:tickLblPos val="nextTo"/>
        <c:crossAx val="43015680"/>
        <c:crosses val="autoZero"/>
        <c:crossBetween val="between"/>
        <c:majorUnit val="2"/>
      </c:valAx>
      <c:spPr>
        <a:noFill/>
        <a:ln w="25386">
          <a:noFill/>
        </a:ln>
      </c:spPr>
    </c:plotArea>
    <c:plotVisOnly val="1"/>
    <c:dispBlanksAs val="gap"/>
    <c:showDLblsOverMax val="0"/>
  </c:chart>
  <c:txPr>
    <a:bodyPr/>
    <a:lstStyle/>
    <a:p>
      <a:pPr>
        <a:defRPr sz="1395" b="1">
          <a:solidFill>
            <a:schemeClr val="tx2"/>
          </a:solidFil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90999700986901"/>
          <c:y val="0.11189024982988199"/>
          <c:w val="0.71562859231204101"/>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Lbls>
            <c:numFmt formatCode="#,##0.0" sourceLinked="0"/>
            <c:spPr>
              <a:noFill/>
              <a:ln w="27726">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45.77</c:v>
                </c:pt>
                <c:pt idx="1">
                  <c:v>46.6</c:v>
                </c:pt>
                <c:pt idx="2">
                  <c:v>45.25</c:v>
                </c:pt>
              </c:numCache>
            </c:numRef>
          </c:val>
          <c:extLst>
            <c:ext xmlns:c16="http://schemas.microsoft.com/office/drawing/2014/chart" uri="{C3380CC4-5D6E-409C-BE32-E72D297353CC}">
              <c16:uniqueId val="{00000000-390E-479B-B475-76F0B7A66A57}"/>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45.73</c:v>
                </c:pt>
                <c:pt idx="1">
                  <c:v>44.87</c:v>
                </c:pt>
                <c:pt idx="2">
                  <c:v>46.01</c:v>
                </c:pt>
              </c:numCache>
            </c:numRef>
          </c:val>
          <c:extLst>
            <c:ext xmlns:c16="http://schemas.microsoft.com/office/drawing/2014/chart" uri="{C3380CC4-5D6E-409C-BE32-E72D297353CC}">
              <c16:uniqueId val="{00000001-390E-479B-B475-76F0B7A66A57}"/>
            </c:ext>
          </c:extLst>
        </c:ser>
        <c:dLbls>
          <c:showLegendKey val="0"/>
          <c:showVal val="0"/>
          <c:showCatName val="0"/>
          <c:showSerName val="0"/>
          <c:showPercent val="0"/>
          <c:showBubbleSize val="0"/>
        </c:dLbls>
        <c:gapWidth val="50"/>
        <c:axId val="43098112"/>
        <c:axId val="155492928"/>
      </c:barChart>
      <c:catAx>
        <c:axId val="43098112"/>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a:pPr>
            <a:endParaRPr lang="en-US"/>
          </a:p>
        </c:txPr>
        <c:crossAx val="155492928"/>
        <c:crosses val="autoZero"/>
        <c:auto val="1"/>
        <c:lblAlgn val="ctr"/>
        <c:lblOffset val="100"/>
        <c:tickLblSkip val="1"/>
        <c:tickMarkSkip val="1"/>
        <c:noMultiLvlLbl val="0"/>
      </c:catAx>
      <c:valAx>
        <c:axId val="155492928"/>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43098112"/>
        <c:crosses val="autoZero"/>
        <c:crossBetween val="between"/>
        <c:majorUnit val="2"/>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1"/>
          <c:y val="0.11189024982988199"/>
          <c:w val="0.71200417255535398"/>
          <c:h val="0.77732818119957903"/>
        </c:manualLayout>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Lbls>
            <c:numFmt formatCode="#,##0.0" sourceLinked="0"/>
            <c:spPr>
              <a:noFill/>
              <a:ln w="27726">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49.52</c:v>
                </c:pt>
                <c:pt idx="1">
                  <c:v>54.07</c:v>
                </c:pt>
                <c:pt idx="2">
                  <c:v>46.6</c:v>
                </c:pt>
              </c:numCache>
            </c:numRef>
          </c:val>
          <c:extLst>
            <c:ext xmlns:c16="http://schemas.microsoft.com/office/drawing/2014/chart" uri="{C3380CC4-5D6E-409C-BE32-E72D297353CC}">
              <c16:uniqueId val="{00000000-952A-4D3E-86DB-B1D46E837D5B}"/>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48.68</c:v>
                </c:pt>
                <c:pt idx="1">
                  <c:v>49.63</c:v>
                </c:pt>
                <c:pt idx="2">
                  <c:v>48.38</c:v>
                </c:pt>
              </c:numCache>
            </c:numRef>
          </c:val>
          <c:extLst>
            <c:ext xmlns:c16="http://schemas.microsoft.com/office/drawing/2014/chart" uri="{C3380CC4-5D6E-409C-BE32-E72D297353CC}">
              <c16:uniqueId val="{00000001-952A-4D3E-86DB-B1D46E837D5B}"/>
            </c:ext>
          </c:extLst>
        </c:ser>
        <c:dLbls>
          <c:showLegendKey val="0"/>
          <c:showVal val="0"/>
          <c:showCatName val="0"/>
          <c:showSerName val="0"/>
          <c:showPercent val="0"/>
          <c:showBubbleSize val="0"/>
        </c:dLbls>
        <c:gapWidth val="50"/>
        <c:axId val="43158528"/>
        <c:axId val="155496960"/>
      </c:barChart>
      <c:catAx>
        <c:axId val="43158528"/>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a:pPr>
            <a:endParaRPr lang="en-US"/>
          </a:p>
        </c:txPr>
        <c:crossAx val="155496960"/>
        <c:crosses val="autoZero"/>
        <c:auto val="1"/>
        <c:lblAlgn val="ctr"/>
        <c:lblOffset val="100"/>
        <c:tickLblSkip val="1"/>
        <c:tickMarkSkip val="1"/>
        <c:noMultiLvlLbl val="0"/>
      </c:catAx>
      <c:valAx>
        <c:axId val="155496960"/>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43158528"/>
        <c:crosses val="autoZero"/>
        <c:crossBetween val="between"/>
        <c:majorUnit val="2"/>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lumMod val="50000"/>
                  </a:schemeClr>
                </a:solidFill>
                <a:latin typeface="Franklin Gothic Medium" panose="020B0603020102020204" pitchFamily="34" charset="0"/>
              </a:defRPr>
            </a:pPr>
            <a:r>
              <a:rPr lang="en-US" sz="2000" dirty="0">
                <a:solidFill>
                  <a:schemeClr val="tx2"/>
                </a:solidFill>
                <a:latin typeface="Franklin Gothic Medium" panose="020B0603020102020204" pitchFamily="34" charset="0"/>
              </a:rPr>
              <a:t>Race/Ethnicity</a:t>
            </a:r>
            <a:r>
              <a:rPr lang="en-US" sz="2000" baseline="0" dirty="0">
                <a:solidFill>
                  <a:schemeClr val="tx2"/>
                </a:solidFill>
                <a:latin typeface="Franklin Gothic Medium" panose="020B0603020102020204" pitchFamily="34" charset="0"/>
              </a:rPr>
              <a:t> </a:t>
            </a:r>
          </a:p>
        </c:rich>
      </c:tx>
      <c:layout>
        <c:manualLayout>
          <c:xMode val="edge"/>
          <c:yMode val="edge"/>
          <c:x val="0.32006204597042498"/>
          <c:y val="3.1135348587756003E-4"/>
        </c:manualLayout>
      </c:layout>
      <c:overlay val="0"/>
    </c:title>
    <c:autoTitleDeleted val="0"/>
    <c:plotArea>
      <c:layout>
        <c:manualLayout>
          <c:layoutTarget val="inner"/>
          <c:xMode val="edge"/>
          <c:yMode val="edge"/>
          <c:x val="0.140605679498396"/>
          <c:y val="8.7462626954239397E-2"/>
          <c:w val="0.84782024642753995"/>
          <c:h val="0.70122256457073295"/>
        </c:manualLayout>
      </c:layout>
      <c:barChart>
        <c:barDir val="col"/>
        <c:grouping val="clustered"/>
        <c:varyColors val="0"/>
        <c:ser>
          <c:idx val="0"/>
          <c:order val="0"/>
          <c:spPr>
            <a:solidFill>
              <a:schemeClr val="accent4"/>
            </a:solidFill>
            <a:ln w="3175">
              <a:solidFill>
                <a:schemeClr val="tx2"/>
              </a:solidFill>
            </a:ln>
          </c:spPr>
          <c:invertIfNegative val="0"/>
          <c:dLbls>
            <c:numFmt formatCode="0.0%" sourceLinked="0"/>
            <c:spPr>
              <a:noFill/>
              <a:ln w="21370">
                <a:noFill/>
              </a:ln>
            </c:spPr>
            <c:txPr>
              <a:bodyPr/>
              <a:lstStyle/>
              <a:p>
                <a:pPr>
                  <a:defRPr sz="1400" b="1" i="0" u="none" strike="noStrike" baseline="0">
                    <a:solidFill>
                      <a:schemeClr val="tx2"/>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8.3000000000000004E-2</c:v>
                </c:pt>
                <c:pt idx="1">
                  <c:v>0</c:v>
                </c:pt>
                <c:pt idx="2">
                  <c:v>0</c:v>
                </c:pt>
                <c:pt idx="3">
                  <c:v>0.16700000000000001</c:v>
                </c:pt>
                <c:pt idx="4">
                  <c:v>0.70799999999999996</c:v>
                </c:pt>
                <c:pt idx="5">
                  <c:v>0</c:v>
                </c:pt>
                <c:pt idx="6">
                  <c:v>4.2000000000000003E-2</c:v>
                </c:pt>
              </c:numCache>
            </c:numRef>
          </c:val>
          <c:extLst>
            <c:ext xmlns:c16="http://schemas.microsoft.com/office/drawing/2014/chart" uri="{C3380CC4-5D6E-409C-BE32-E72D297353CC}">
              <c16:uniqueId val="{00000000-000C-4637-A473-EBAEF7EB8242}"/>
            </c:ext>
          </c:extLst>
        </c:ser>
        <c:dLbls>
          <c:showLegendKey val="0"/>
          <c:showVal val="1"/>
          <c:showCatName val="0"/>
          <c:showSerName val="0"/>
          <c:showPercent val="0"/>
          <c:showBubbleSize val="0"/>
        </c:dLbls>
        <c:gapWidth val="50"/>
        <c:axId val="40560128"/>
        <c:axId val="1413632"/>
      </c:barChart>
      <c:catAx>
        <c:axId val="40560128"/>
        <c:scaling>
          <c:orientation val="minMax"/>
        </c:scaling>
        <c:delete val="0"/>
        <c:axPos val="b"/>
        <c:numFmt formatCode="General" sourceLinked="1"/>
        <c:majorTickMark val="out"/>
        <c:minorTickMark val="none"/>
        <c:tickLblPos val="nextTo"/>
        <c:txPr>
          <a:bodyPr rot="-5400000" vert="horz"/>
          <a:lstStyle/>
          <a:p>
            <a:pPr>
              <a:defRPr sz="1100">
                <a:solidFill>
                  <a:schemeClr val="tx2"/>
                </a:solidFill>
              </a:defRPr>
            </a:pPr>
            <a:endParaRPr lang="en-US"/>
          </a:p>
        </c:txPr>
        <c:crossAx val="1413632"/>
        <c:crosses val="autoZero"/>
        <c:auto val="1"/>
        <c:lblAlgn val="ctr"/>
        <c:lblOffset val="100"/>
        <c:tickLblSkip val="1"/>
        <c:tickMarkSkip val="1"/>
        <c:noMultiLvlLbl val="0"/>
      </c:catAx>
      <c:valAx>
        <c:axId val="1413632"/>
        <c:scaling>
          <c:orientation val="minMax"/>
          <c:max val="1"/>
          <c:min val="0"/>
        </c:scaling>
        <c:delete val="0"/>
        <c:axPos val="l"/>
        <c:numFmt formatCode="0%" sourceLinked="0"/>
        <c:majorTickMark val="none"/>
        <c:minorTickMark val="none"/>
        <c:tickLblPos val="nextTo"/>
        <c:txPr>
          <a:bodyPr rot="0" vert="horz"/>
          <a:lstStyle/>
          <a:p>
            <a:pPr>
              <a:defRPr sz="1400" b="1" i="0" u="none" strike="noStrike" baseline="0">
                <a:solidFill>
                  <a:schemeClr val="tx2"/>
                </a:solidFill>
                <a:latin typeface="Garamond"/>
                <a:ea typeface="Garamond"/>
                <a:cs typeface="Garamond"/>
              </a:defRPr>
            </a:pPr>
            <a:endParaRPr lang="en-US"/>
          </a:p>
        </c:txPr>
        <c:crossAx val="40560128"/>
        <c:crosses val="autoZero"/>
        <c:crossBetween val="between"/>
        <c:majorUnit val="0.1"/>
        <c:minorUnit val="0.04"/>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434906661948098E-2"/>
          <c:y val="2.87908531981447E-2"/>
          <c:w val="0.94561598224195298"/>
          <c:h val="0.93282149712092899"/>
        </c:manualLayout>
      </c:layout>
      <c:barChart>
        <c:barDir val="col"/>
        <c:grouping val="stacked"/>
        <c:varyColors val="0"/>
        <c:ser>
          <c:idx val="1"/>
          <c:order val="0"/>
          <c:tx>
            <c:strRef>
              <c:f>Sheet1!$C$1</c:f>
              <c:strCache>
                <c:ptCount val="1"/>
                <c:pt idx="0">
                  <c:v>occasionally</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48EF-4AD4-85E4-BF379E05341B}"/>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48EF-4AD4-85E4-BF379E05341B}"/>
              </c:ext>
            </c:extLst>
          </c:dPt>
          <c:dPt>
            <c:idx val="5"/>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5-48EF-4AD4-85E4-BF379E05341B}"/>
              </c:ext>
            </c:extLst>
          </c:dPt>
          <c:dLbls>
            <c:numFmt formatCode="0.0%" sourceLinked="0"/>
            <c:spPr>
              <a:noFill/>
              <a:ln w="1906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Felt overwhelmed by all I had to do</c:v>
                </c:pt>
                <c:pt idx="1">
                  <c:v>comp</c:v>
                </c:pt>
                <c:pt idx="2">
                  <c:v>Felt depressed</c:v>
                </c:pt>
                <c:pt idx="3">
                  <c:v>comp</c:v>
                </c:pt>
                <c:pt idx="4">
                  <c:v>Sought personal counseling</c:v>
                </c:pt>
                <c:pt idx="5">
                  <c:v>comp</c:v>
                </c:pt>
              </c:strCache>
            </c:strRef>
          </c:cat>
          <c:val>
            <c:numRef>
              <c:f>Sheet1!$C$2:$C$7</c:f>
              <c:numCache>
                <c:formatCode>0.0%</c:formatCode>
                <c:ptCount val="6"/>
                <c:pt idx="0">
                  <c:v>0.54500000000000004</c:v>
                </c:pt>
                <c:pt idx="1">
                  <c:v>0.38</c:v>
                </c:pt>
                <c:pt idx="2">
                  <c:v>0.40899999999999997</c:v>
                </c:pt>
                <c:pt idx="3">
                  <c:v>0.45400000000000001</c:v>
                </c:pt>
                <c:pt idx="4">
                  <c:v>0.182</c:v>
                </c:pt>
                <c:pt idx="5">
                  <c:v>0.23699999999999999</c:v>
                </c:pt>
              </c:numCache>
            </c:numRef>
          </c:val>
          <c:extLst>
            <c:ext xmlns:c16="http://schemas.microsoft.com/office/drawing/2014/chart" uri="{C3380CC4-5D6E-409C-BE32-E72D297353CC}">
              <c16:uniqueId val="{00000006-48EF-4AD4-85E4-BF379E05341B}"/>
            </c:ext>
          </c:extLst>
        </c:ser>
        <c:ser>
          <c:idx val="0"/>
          <c:order val="1"/>
          <c:tx>
            <c:strRef>
              <c:f>Sheet1!$B$1</c:f>
              <c:strCache>
                <c:ptCount val="1"/>
                <c:pt idx="0">
                  <c:v>frequently</c:v>
                </c:pt>
              </c:strCache>
            </c:strRef>
          </c:tx>
          <c:spPr>
            <a:solidFill>
              <a:srgbClr val="C5FFFE"/>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7-129F-4A5C-A314-4FBE83CE1933}"/>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8-48EF-4AD4-85E4-BF379E05341B}"/>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B-129F-4A5C-A314-4FBE83CE1933}"/>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A-48EF-4AD4-85E4-BF379E05341B}"/>
              </c:ext>
            </c:extLst>
          </c:dPt>
          <c:dPt>
            <c:idx val="4"/>
            <c:invertIfNegative val="0"/>
            <c:bubble3D val="0"/>
            <c:spPr>
              <a:solidFill>
                <a:schemeClr val="accent4"/>
              </a:solidFill>
              <a:ln w="3175">
                <a:solidFill>
                  <a:schemeClr val="tx1"/>
                </a:solidFill>
              </a:ln>
            </c:spPr>
            <c:extLst>
              <c:ext xmlns:c16="http://schemas.microsoft.com/office/drawing/2014/chart" uri="{C3380CC4-5D6E-409C-BE32-E72D297353CC}">
                <c16:uniqueId val="{0000000F-129F-4A5C-A314-4FBE83CE1933}"/>
              </c:ext>
            </c:extLst>
          </c:dPt>
          <c:dPt>
            <c:idx val="5"/>
            <c:invertIfNegative val="0"/>
            <c:bubble3D val="0"/>
            <c:spPr>
              <a:solidFill>
                <a:schemeClr val="tx2"/>
              </a:solidFill>
              <a:ln w="3175">
                <a:solidFill>
                  <a:schemeClr val="tx1"/>
                </a:solidFill>
              </a:ln>
            </c:spPr>
            <c:extLst>
              <c:ext xmlns:c16="http://schemas.microsoft.com/office/drawing/2014/chart" uri="{C3380CC4-5D6E-409C-BE32-E72D297353CC}">
                <c16:uniqueId val="{0000000C-48EF-4AD4-85E4-BF379E05341B}"/>
              </c:ext>
            </c:extLst>
          </c:dPt>
          <c:dLbls>
            <c:numFmt formatCode="0.0%" sourceLinked="0"/>
            <c:spPr>
              <a:noFill/>
              <a:ln w="1906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Felt overwhelmed by all I had to do</c:v>
                </c:pt>
                <c:pt idx="1">
                  <c:v>comp</c:v>
                </c:pt>
                <c:pt idx="2">
                  <c:v>Felt depressed</c:v>
                </c:pt>
                <c:pt idx="3">
                  <c:v>comp</c:v>
                </c:pt>
                <c:pt idx="4">
                  <c:v>Sought personal counseling</c:v>
                </c:pt>
                <c:pt idx="5">
                  <c:v>comp</c:v>
                </c:pt>
              </c:strCache>
            </c:strRef>
          </c:cat>
          <c:val>
            <c:numRef>
              <c:f>Sheet1!$B$2:$B$7</c:f>
              <c:numCache>
                <c:formatCode>0.0%</c:formatCode>
                <c:ptCount val="6"/>
                <c:pt idx="0">
                  <c:v>0.27300000000000002</c:v>
                </c:pt>
                <c:pt idx="1">
                  <c:v>0.57399999999999995</c:v>
                </c:pt>
                <c:pt idx="2">
                  <c:v>4.4999999999999998E-2</c:v>
                </c:pt>
                <c:pt idx="3">
                  <c:v>0.223</c:v>
                </c:pt>
                <c:pt idx="4">
                  <c:v>0</c:v>
                </c:pt>
                <c:pt idx="5">
                  <c:v>9.2999999999999999E-2</c:v>
                </c:pt>
              </c:numCache>
            </c:numRef>
          </c:val>
          <c:extLst>
            <c:ext xmlns:c16="http://schemas.microsoft.com/office/drawing/2014/chart" uri="{C3380CC4-5D6E-409C-BE32-E72D297353CC}">
              <c16:uniqueId val="{0000000D-48EF-4AD4-85E4-BF379E05341B}"/>
            </c:ext>
          </c:extLst>
        </c:ser>
        <c:dLbls>
          <c:showLegendKey val="0"/>
          <c:showVal val="0"/>
          <c:showCatName val="0"/>
          <c:showSerName val="0"/>
          <c:showPercent val="0"/>
          <c:showBubbleSize val="0"/>
        </c:dLbls>
        <c:gapWidth val="70"/>
        <c:overlap val="100"/>
        <c:axId val="43464192"/>
        <c:axId val="155499264"/>
      </c:barChart>
      <c:catAx>
        <c:axId val="43464192"/>
        <c:scaling>
          <c:orientation val="minMax"/>
        </c:scaling>
        <c:delete val="0"/>
        <c:axPos val="b"/>
        <c:majorGridlines/>
        <c:numFmt formatCode="General" sourceLinked="0"/>
        <c:majorTickMark val="none"/>
        <c:minorTickMark val="none"/>
        <c:tickLblPos val="none"/>
        <c:crossAx val="155499264"/>
        <c:crosses val="autoZero"/>
        <c:auto val="1"/>
        <c:lblAlgn val="ctr"/>
        <c:lblOffset val="100"/>
        <c:tickLblSkip val="2"/>
        <c:tickMarkSkip val="2"/>
        <c:noMultiLvlLbl val="0"/>
      </c:catAx>
      <c:valAx>
        <c:axId val="155499264"/>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43464192"/>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899"/>
        </c:manualLayout>
      </c:layout>
      <c:barChart>
        <c:barDir val="col"/>
        <c:grouping val="stacked"/>
        <c:varyColors val="0"/>
        <c:ser>
          <c:idx val="1"/>
          <c:order val="0"/>
          <c:tx>
            <c:strRef>
              <c:f>Sheet1!$C$1</c:f>
              <c:strCache>
                <c:ptCount val="1"/>
                <c:pt idx="0">
                  <c:v>above avg</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C586-4B93-9E92-73A2082522B6}"/>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C586-4B93-9E92-73A2082522B6}"/>
              </c:ext>
            </c:extLst>
          </c:dPt>
          <c:dLbls>
            <c:numFmt formatCode="0.0%" sourceLinked="0"/>
            <c:spPr>
              <a:noFill/>
              <a:ln w="1909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emotional health</c:v>
                </c:pt>
                <c:pt idx="1">
                  <c:v>comp</c:v>
                </c:pt>
                <c:pt idx="2">
                  <c:v>physical health</c:v>
                </c:pt>
                <c:pt idx="3">
                  <c:v>comp</c:v>
                </c:pt>
              </c:strCache>
            </c:strRef>
          </c:cat>
          <c:val>
            <c:numRef>
              <c:f>Sheet1!$C$2:$C$5</c:f>
              <c:numCache>
                <c:formatCode>0.0%</c:formatCode>
                <c:ptCount val="4"/>
                <c:pt idx="0">
                  <c:v>0.38900000000000001</c:v>
                </c:pt>
                <c:pt idx="1">
                  <c:v>0.32</c:v>
                </c:pt>
                <c:pt idx="2">
                  <c:v>0.27800000000000002</c:v>
                </c:pt>
                <c:pt idx="3">
                  <c:v>0.28000000000000003</c:v>
                </c:pt>
              </c:numCache>
            </c:numRef>
          </c:val>
          <c:extLst>
            <c:ext xmlns:c16="http://schemas.microsoft.com/office/drawing/2014/chart" uri="{C3380CC4-5D6E-409C-BE32-E72D297353CC}">
              <c16:uniqueId val="{00000004-C586-4B93-9E92-73A2082522B6}"/>
            </c:ext>
          </c:extLst>
        </c:ser>
        <c:ser>
          <c:idx val="0"/>
          <c:order val="1"/>
          <c:tx>
            <c:strRef>
              <c:f>Sheet1!$B$1</c:f>
              <c:strCache>
                <c:ptCount val="1"/>
                <c:pt idx="0">
                  <c:v>Highest 10</c:v>
                </c:pt>
              </c:strCache>
            </c:strRef>
          </c:tx>
          <c:spPr>
            <a:solidFill>
              <a:schemeClr val="accent4"/>
            </a:solidFill>
            <a:ln w="3175">
              <a:solidFill>
                <a:schemeClr val="tx1"/>
              </a:solidFill>
            </a:ln>
          </c:spPr>
          <c:invertIfNegative val="0"/>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6-C586-4B93-9E92-73A2082522B6}"/>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8-C586-4B93-9E92-73A2082522B6}"/>
              </c:ext>
            </c:extLst>
          </c:dPt>
          <c:dLbls>
            <c:numFmt formatCode="0.0%" sourceLinked="0"/>
            <c:spPr>
              <a:noFill/>
              <a:ln w="19098">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emotional health</c:v>
                </c:pt>
                <c:pt idx="1">
                  <c:v>comp</c:v>
                </c:pt>
                <c:pt idx="2">
                  <c:v>physical health</c:v>
                </c:pt>
                <c:pt idx="3">
                  <c:v>comp</c:v>
                </c:pt>
              </c:strCache>
            </c:strRef>
          </c:cat>
          <c:val>
            <c:numRef>
              <c:f>Sheet1!$B$2:$B$5</c:f>
              <c:numCache>
                <c:formatCode>0.0%</c:formatCode>
                <c:ptCount val="4"/>
                <c:pt idx="0">
                  <c:v>0.27800000000000002</c:v>
                </c:pt>
                <c:pt idx="1">
                  <c:v>0.16700000000000001</c:v>
                </c:pt>
                <c:pt idx="2">
                  <c:v>5.6000000000000001E-2</c:v>
                </c:pt>
                <c:pt idx="3">
                  <c:v>0.13100000000000001</c:v>
                </c:pt>
              </c:numCache>
            </c:numRef>
          </c:val>
          <c:extLst>
            <c:ext xmlns:c16="http://schemas.microsoft.com/office/drawing/2014/chart" uri="{C3380CC4-5D6E-409C-BE32-E72D297353CC}">
              <c16:uniqueId val="{00000009-C586-4B93-9E92-73A2082522B6}"/>
            </c:ext>
          </c:extLst>
        </c:ser>
        <c:dLbls>
          <c:showLegendKey val="0"/>
          <c:showVal val="0"/>
          <c:showCatName val="0"/>
          <c:showSerName val="0"/>
          <c:showPercent val="0"/>
          <c:showBubbleSize val="0"/>
        </c:dLbls>
        <c:gapWidth val="70"/>
        <c:overlap val="100"/>
        <c:axId val="43552256"/>
        <c:axId val="163883264"/>
      </c:barChart>
      <c:catAx>
        <c:axId val="43552256"/>
        <c:scaling>
          <c:orientation val="minMax"/>
        </c:scaling>
        <c:delete val="0"/>
        <c:axPos val="b"/>
        <c:majorGridlines/>
        <c:numFmt formatCode="General" sourceLinked="0"/>
        <c:majorTickMark val="none"/>
        <c:minorTickMark val="none"/>
        <c:tickLblPos val="none"/>
        <c:crossAx val="163883264"/>
        <c:crosses val="autoZero"/>
        <c:auto val="1"/>
        <c:lblAlgn val="ctr"/>
        <c:lblOffset val="100"/>
        <c:tickLblSkip val="2"/>
        <c:tickMarkSkip val="2"/>
        <c:noMultiLvlLbl val="0"/>
      </c:catAx>
      <c:valAx>
        <c:axId val="163883264"/>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43552256"/>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1"/>
          <c:y val="0.11189024982988199"/>
          <c:w val="0.71200417255535398"/>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3173">
              <a:solidFill>
                <a:schemeClr val="tx1"/>
              </a:solidFill>
            </a:ln>
          </c:spPr>
          <c:invertIfNegative val="0"/>
          <c:dLbls>
            <c:numFmt formatCode="#,##0.0" sourceLinked="0"/>
            <c:spPr>
              <a:noFill/>
              <a:ln w="27726">
                <a:noFill/>
              </a:ln>
            </c:spPr>
            <c:txPr>
              <a:bodyPr/>
              <a:lstStyle/>
              <a:p>
                <a:pPr algn="ctr">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54.15</c:v>
                </c:pt>
                <c:pt idx="1">
                  <c:v>60.73</c:v>
                </c:pt>
                <c:pt idx="2">
                  <c:v>49.96</c:v>
                </c:pt>
              </c:numCache>
            </c:numRef>
          </c:val>
          <c:extLst>
            <c:ext xmlns:c16="http://schemas.microsoft.com/office/drawing/2014/chart" uri="{C3380CC4-5D6E-409C-BE32-E72D297353CC}">
              <c16:uniqueId val="{00000000-3202-4231-872F-98F6D886E6BC}"/>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50.21</c:v>
                </c:pt>
                <c:pt idx="1">
                  <c:v>49.87</c:v>
                </c:pt>
                <c:pt idx="2">
                  <c:v>50.31</c:v>
                </c:pt>
              </c:numCache>
            </c:numRef>
          </c:val>
          <c:extLst>
            <c:ext xmlns:c16="http://schemas.microsoft.com/office/drawing/2014/chart" uri="{C3380CC4-5D6E-409C-BE32-E72D297353CC}">
              <c16:uniqueId val="{00000001-3202-4231-872F-98F6D886E6BC}"/>
            </c:ext>
          </c:extLst>
        </c:ser>
        <c:dLbls>
          <c:showLegendKey val="0"/>
          <c:showVal val="0"/>
          <c:showCatName val="0"/>
          <c:showSerName val="0"/>
          <c:showPercent val="0"/>
          <c:showBubbleSize val="0"/>
        </c:dLbls>
        <c:gapWidth val="50"/>
        <c:axId val="43879936"/>
        <c:axId val="163886720"/>
      </c:barChart>
      <c:catAx>
        <c:axId val="43879936"/>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400" b="1">
                <a:solidFill>
                  <a:schemeClr val="tx2"/>
                </a:solidFill>
              </a:defRPr>
            </a:pPr>
            <a:endParaRPr lang="en-US"/>
          </a:p>
        </c:txPr>
        <c:crossAx val="163886720"/>
        <c:crosses val="autoZero"/>
        <c:auto val="1"/>
        <c:lblAlgn val="ctr"/>
        <c:lblOffset val="100"/>
        <c:tickLblSkip val="1"/>
        <c:tickMarkSkip val="1"/>
        <c:noMultiLvlLbl val="0"/>
      </c:catAx>
      <c:valAx>
        <c:axId val="163886720"/>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solidFill>
                  <a:schemeClr val="tx2"/>
                </a:solidFill>
              </a:defRPr>
            </a:pPr>
            <a:endParaRPr lang="en-US"/>
          </a:p>
        </c:txPr>
        <c:crossAx val="43879936"/>
        <c:crosses val="autoZero"/>
        <c:crossBetween val="between"/>
        <c:majorUnit val="2"/>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1"/>
          <c:y val="0.11189024982988199"/>
          <c:w val="0.71200417255535398"/>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Lbls>
            <c:numFmt formatCode="#,##0.0" sourceLinked="0"/>
            <c:spPr>
              <a:noFill/>
              <a:ln w="27726">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0.00</c:formatCode>
                <c:ptCount val="3"/>
                <c:pt idx="0">
                  <c:v>47.36</c:v>
                </c:pt>
                <c:pt idx="1">
                  <c:v>45.3</c:v>
                </c:pt>
                <c:pt idx="2">
                  <c:v>48.68</c:v>
                </c:pt>
              </c:numCache>
            </c:numRef>
          </c:val>
          <c:extLst>
            <c:ext xmlns:c16="http://schemas.microsoft.com/office/drawing/2014/chart" uri="{C3380CC4-5D6E-409C-BE32-E72D297353CC}">
              <c16:uniqueId val="{00000000-3ED3-4140-956A-38E69551D5ED}"/>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0.00</c:formatCode>
                <c:ptCount val="3"/>
                <c:pt idx="0">
                  <c:v>49.66</c:v>
                </c:pt>
                <c:pt idx="1">
                  <c:v>50.02</c:v>
                </c:pt>
                <c:pt idx="2">
                  <c:v>49.54</c:v>
                </c:pt>
              </c:numCache>
            </c:numRef>
          </c:val>
          <c:extLst>
            <c:ext xmlns:c16="http://schemas.microsoft.com/office/drawing/2014/chart" uri="{C3380CC4-5D6E-409C-BE32-E72D297353CC}">
              <c16:uniqueId val="{00000001-3ED3-4140-956A-38E69551D5ED}"/>
            </c:ext>
          </c:extLst>
        </c:ser>
        <c:dLbls>
          <c:showLegendKey val="0"/>
          <c:showVal val="0"/>
          <c:showCatName val="0"/>
          <c:showSerName val="0"/>
          <c:showPercent val="0"/>
          <c:showBubbleSize val="0"/>
        </c:dLbls>
        <c:gapWidth val="50"/>
        <c:axId val="44020736"/>
        <c:axId val="163898496"/>
      </c:barChart>
      <c:catAx>
        <c:axId val="44020736"/>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a:pPr>
            <a:endParaRPr lang="en-US"/>
          </a:p>
        </c:txPr>
        <c:crossAx val="163898496"/>
        <c:crosses val="autoZero"/>
        <c:auto val="1"/>
        <c:lblAlgn val="ctr"/>
        <c:lblOffset val="100"/>
        <c:tickLblSkip val="1"/>
        <c:tickMarkSkip val="1"/>
        <c:noMultiLvlLbl val="0"/>
      </c:catAx>
      <c:valAx>
        <c:axId val="163898496"/>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44020736"/>
        <c:crosses val="autoZero"/>
        <c:crossBetween val="between"/>
        <c:majorUnit val="2"/>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1"/>
          <c:y val="0.11189024982988199"/>
          <c:w val="0.71200417255535398"/>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9525">
              <a:solidFill>
                <a:schemeClr val="tx2"/>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53.28</c:v>
                </c:pt>
                <c:pt idx="1">
                  <c:v>55.43</c:v>
                </c:pt>
                <c:pt idx="2">
                  <c:v>52.02</c:v>
                </c:pt>
              </c:numCache>
            </c:numRef>
          </c:val>
          <c:extLst>
            <c:ext xmlns:c16="http://schemas.microsoft.com/office/drawing/2014/chart" uri="{C3380CC4-5D6E-409C-BE32-E72D297353CC}">
              <c16:uniqueId val="{00000000-78D2-4B33-B21D-6A86764B6821}"/>
            </c:ext>
          </c:extLst>
        </c:ser>
        <c:ser>
          <c:idx val="0"/>
          <c:order val="1"/>
          <c:tx>
            <c:strRef>
              <c:f>Sheet1!$C$1</c:f>
              <c:strCache>
                <c:ptCount val="1"/>
                <c:pt idx="0">
                  <c:v>Comparison</c:v>
                </c:pt>
              </c:strCache>
            </c:strRef>
          </c:tx>
          <c:spPr>
            <a:solidFill>
              <a:schemeClr val="tx2"/>
            </a:solidFill>
            <a:ln w="9525">
              <a:solidFill>
                <a:schemeClr val="tx2"/>
              </a:solidFill>
            </a:ln>
          </c:spPr>
          <c:invertIfNegative val="0"/>
          <c:dLbls>
            <c:numFmt formatCode="#,##0.0" sourceLinked="0"/>
            <c:spPr>
              <a:noFill/>
              <a:ln w="27726">
                <a:noFill/>
              </a:ln>
            </c:spPr>
            <c:txPr>
              <a:bodyPr/>
              <a:lstStyle/>
              <a:p>
                <a:pPr algn="ctr" rtl="0">
                  <a:defRPr lang="en-US" sz="1395" b="1" i="0" u="none" strike="noStrike" kern="1200" baseline="0">
                    <a:solidFill>
                      <a:srgbClr val="7680AC">
                        <a:lumMod val="50000"/>
                      </a:srgb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48.36</c:v>
                </c:pt>
                <c:pt idx="1">
                  <c:v>48.28</c:v>
                </c:pt>
                <c:pt idx="2">
                  <c:v>48.39</c:v>
                </c:pt>
              </c:numCache>
            </c:numRef>
          </c:val>
          <c:extLst>
            <c:ext xmlns:c16="http://schemas.microsoft.com/office/drawing/2014/chart" uri="{C3380CC4-5D6E-409C-BE32-E72D297353CC}">
              <c16:uniqueId val="{00000001-78D2-4B33-B21D-6A86764B6821}"/>
            </c:ext>
          </c:extLst>
        </c:ser>
        <c:dLbls>
          <c:showLegendKey val="0"/>
          <c:showVal val="0"/>
          <c:showCatName val="0"/>
          <c:showSerName val="0"/>
          <c:showPercent val="0"/>
          <c:showBubbleSize val="0"/>
        </c:dLbls>
        <c:gapWidth val="50"/>
        <c:axId val="45080064"/>
        <c:axId val="163902528"/>
      </c:barChart>
      <c:catAx>
        <c:axId val="45080064"/>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sz="1400" b="1">
                <a:solidFill>
                  <a:schemeClr val="tx2"/>
                </a:solidFill>
              </a:defRPr>
            </a:pPr>
            <a:endParaRPr lang="en-US"/>
          </a:p>
        </c:txPr>
        <c:crossAx val="163902528"/>
        <c:crosses val="autoZero"/>
        <c:auto val="1"/>
        <c:lblAlgn val="ctr"/>
        <c:lblOffset val="100"/>
        <c:tickLblSkip val="1"/>
        <c:tickMarkSkip val="1"/>
        <c:noMultiLvlLbl val="0"/>
      </c:catAx>
      <c:valAx>
        <c:axId val="163902528"/>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solidFill>
                  <a:schemeClr val="tx2"/>
                </a:solidFill>
              </a:defRPr>
            </a:pPr>
            <a:endParaRPr lang="en-US"/>
          </a:p>
        </c:txPr>
        <c:crossAx val="45080064"/>
        <c:crosses val="autoZero"/>
        <c:crossBetween val="between"/>
        <c:majorUnit val="2"/>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899"/>
        </c:manualLayout>
      </c:layout>
      <c:barChart>
        <c:barDir val="col"/>
        <c:grouping val="stacked"/>
        <c:varyColors val="0"/>
        <c:ser>
          <c:idx val="1"/>
          <c:order val="0"/>
          <c:tx>
            <c:strRef>
              <c:f>Sheet1!$C$1</c:f>
              <c:strCache>
                <c:ptCount val="1"/>
                <c:pt idx="0">
                  <c:v>stronger</c:v>
                </c:pt>
              </c:strCache>
            </c:strRef>
          </c:tx>
          <c:spPr>
            <a:solidFill>
              <a:schemeClr val="accent4">
                <a:lumMod val="60000"/>
                <a:lumOff val="40000"/>
              </a:schemeClr>
            </a:solidFill>
            <a:ln w="9525">
              <a:solidFill>
                <a:schemeClr val="tx2"/>
              </a:solidFill>
            </a:ln>
          </c:spPr>
          <c:invertIfNegative val="0"/>
          <c:dPt>
            <c:idx val="0"/>
            <c:invertIfNegative val="0"/>
            <c:bubble3D val="0"/>
            <c:extLst>
              <c:ext xmlns:c16="http://schemas.microsoft.com/office/drawing/2014/chart" uri="{C3380CC4-5D6E-409C-BE32-E72D297353CC}">
                <c16:uniqueId val="{00000001-245F-4D9F-90C6-6609EBBB774B}"/>
              </c:ext>
            </c:extLst>
          </c:dPt>
          <c:dPt>
            <c:idx val="1"/>
            <c:invertIfNegative val="0"/>
            <c:bubble3D val="0"/>
            <c:spPr>
              <a:solidFill>
                <a:schemeClr val="tx2">
                  <a:lumMod val="50000"/>
                  <a:lumOff val="50000"/>
                </a:schemeClr>
              </a:solidFill>
              <a:ln w="9525">
                <a:solidFill>
                  <a:schemeClr val="tx2"/>
                </a:solidFill>
              </a:ln>
            </c:spPr>
            <c:extLst>
              <c:ext xmlns:c16="http://schemas.microsoft.com/office/drawing/2014/chart" uri="{C3380CC4-5D6E-409C-BE32-E72D297353CC}">
                <c16:uniqueId val="{00000003-245F-4D9F-90C6-6609EBBB774B}"/>
              </c:ext>
            </c:extLst>
          </c:dPt>
          <c:dPt>
            <c:idx val="2"/>
            <c:invertIfNegative val="0"/>
            <c:bubble3D val="0"/>
            <c:extLst>
              <c:ext xmlns:c16="http://schemas.microsoft.com/office/drawing/2014/chart" uri="{C3380CC4-5D6E-409C-BE32-E72D297353CC}">
                <c16:uniqueId val="{00000005-245F-4D9F-90C6-6609EBBB774B}"/>
              </c:ext>
            </c:extLst>
          </c:dPt>
          <c:dPt>
            <c:idx val="3"/>
            <c:invertIfNegative val="0"/>
            <c:bubble3D val="0"/>
            <c:spPr>
              <a:solidFill>
                <a:schemeClr val="tx2">
                  <a:lumMod val="50000"/>
                  <a:lumOff val="50000"/>
                </a:schemeClr>
              </a:solidFill>
              <a:ln w="9525">
                <a:solidFill>
                  <a:schemeClr val="tx2"/>
                </a:solidFill>
              </a:ln>
            </c:spPr>
            <c:extLst>
              <c:ext xmlns:c16="http://schemas.microsoft.com/office/drawing/2014/chart" uri="{C3380CC4-5D6E-409C-BE32-E72D297353CC}">
                <c16:uniqueId val="{00000007-245F-4D9F-90C6-6609EBBB774B}"/>
              </c:ext>
            </c:extLst>
          </c:dPt>
          <c:dPt>
            <c:idx val="5"/>
            <c:invertIfNegative val="0"/>
            <c:bubble3D val="0"/>
            <c:extLst>
              <c:ext xmlns:c16="http://schemas.microsoft.com/office/drawing/2014/chart" uri="{C3380CC4-5D6E-409C-BE32-E72D297353CC}">
                <c16:uniqueId val="{00000009-245F-4D9F-90C6-6609EBBB774B}"/>
              </c:ext>
            </c:extLst>
          </c:dPt>
          <c:dPt>
            <c:idx val="7"/>
            <c:invertIfNegative val="0"/>
            <c:bubble3D val="0"/>
            <c:extLst>
              <c:ext xmlns:c16="http://schemas.microsoft.com/office/drawing/2014/chart" uri="{C3380CC4-5D6E-409C-BE32-E72D297353CC}">
                <c16:uniqueId val="{0000000B-245F-4D9F-90C6-6609EBBB774B}"/>
              </c:ext>
            </c:extLst>
          </c:dPt>
          <c:dPt>
            <c:idx val="9"/>
            <c:invertIfNegative val="0"/>
            <c:bubble3D val="0"/>
            <c:extLst>
              <c:ext xmlns:c16="http://schemas.microsoft.com/office/drawing/2014/chart" uri="{C3380CC4-5D6E-409C-BE32-E72D297353CC}">
                <c16:uniqueId val="{0000000D-245F-4D9F-90C6-6609EBBB774B}"/>
              </c:ext>
            </c:extLst>
          </c:dPt>
          <c:dPt>
            <c:idx val="11"/>
            <c:invertIfNegative val="0"/>
            <c:bubble3D val="0"/>
            <c:extLst>
              <c:ext xmlns:c16="http://schemas.microsoft.com/office/drawing/2014/chart" uri="{C3380CC4-5D6E-409C-BE32-E72D297353CC}">
                <c16:uniqueId val="{0000000F-245F-4D9F-90C6-6609EBBB774B}"/>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Knowledge of people from different races/cultures</c:v>
                </c:pt>
                <c:pt idx="1">
                  <c:v>comp</c:v>
                </c:pt>
                <c:pt idx="2">
                  <c:v>Had a roommate of different race/ethnicity</c:v>
                </c:pt>
                <c:pt idx="3">
                  <c:v>comp</c:v>
                </c:pt>
              </c:strCache>
            </c:strRef>
          </c:cat>
          <c:val>
            <c:numRef>
              <c:f>Sheet1!$C$2:$C$5</c:f>
              <c:numCache>
                <c:formatCode>0.0%</c:formatCode>
                <c:ptCount val="4"/>
                <c:pt idx="0">
                  <c:v>0.435</c:v>
                </c:pt>
                <c:pt idx="1">
                  <c:v>0.50700000000000001</c:v>
                </c:pt>
                <c:pt idx="2">
                  <c:v>0.73899999999999999</c:v>
                </c:pt>
                <c:pt idx="3">
                  <c:v>0.57599999999999996</c:v>
                </c:pt>
              </c:numCache>
            </c:numRef>
          </c:val>
          <c:extLst>
            <c:ext xmlns:c16="http://schemas.microsoft.com/office/drawing/2014/chart" uri="{C3380CC4-5D6E-409C-BE32-E72D297353CC}">
              <c16:uniqueId val="{00000010-245F-4D9F-90C6-6609EBBB774B}"/>
            </c:ext>
          </c:extLst>
        </c:ser>
        <c:ser>
          <c:idx val="0"/>
          <c:order val="1"/>
          <c:tx>
            <c:strRef>
              <c:f>Sheet1!$B$1</c:f>
              <c:strCache>
                <c:ptCount val="1"/>
                <c:pt idx="0">
                  <c:v>much stronger</c:v>
                </c:pt>
              </c:strCache>
            </c:strRef>
          </c:tx>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12-245F-4D9F-90C6-6609EBBB774B}"/>
              </c:ext>
            </c:extLst>
          </c:dPt>
          <c:dPt>
            <c:idx val="1"/>
            <c:invertIfNegative val="0"/>
            <c:bubble3D val="0"/>
            <c:spPr>
              <a:solidFill>
                <a:schemeClr val="tx2"/>
              </a:solidFill>
              <a:ln w="9525">
                <a:solidFill>
                  <a:schemeClr val="tx2"/>
                </a:solidFill>
              </a:ln>
            </c:spPr>
            <c:extLst>
              <c:ext xmlns:c16="http://schemas.microsoft.com/office/drawing/2014/chart" uri="{C3380CC4-5D6E-409C-BE32-E72D297353CC}">
                <c16:uniqueId val="{00000014-245F-4D9F-90C6-6609EBBB774B}"/>
              </c:ext>
            </c:extLst>
          </c:dPt>
          <c:dPt>
            <c:idx val="2"/>
            <c:invertIfNegative val="0"/>
            <c:bubble3D val="0"/>
            <c:extLst>
              <c:ext xmlns:c16="http://schemas.microsoft.com/office/drawing/2014/chart" uri="{C3380CC4-5D6E-409C-BE32-E72D297353CC}">
                <c16:uniqueId val="{00000016-245F-4D9F-90C6-6609EBBB774B}"/>
              </c:ext>
            </c:extLst>
          </c:dPt>
          <c:dPt>
            <c:idx val="3"/>
            <c:invertIfNegative val="0"/>
            <c:bubble3D val="0"/>
            <c:spPr>
              <a:solidFill>
                <a:schemeClr val="tx2"/>
              </a:solidFill>
              <a:ln w="9525">
                <a:solidFill>
                  <a:schemeClr val="tx2"/>
                </a:solidFill>
              </a:ln>
            </c:spPr>
            <c:extLst>
              <c:ext xmlns:c16="http://schemas.microsoft.com/office/drawing/2014/chart" uri="{C3380CC4-5D6E-409C-BE32-E72D297353CC}">
                <c16:uniqueId val="{00000018-245F-4D9F-90C6-6609EBBB774B}"/>
              </c:ext>
            </c:extLst>
          </c:dPt>
          <c:dPt>
            <c:idx val="5"/>
            <c:invertIfNegative val="0"/>
            <c:bubble3D val="0"/>
            <c:extLst>
              <c:ext xmlns:c16="http://schemas.microsoft.com/office/drawing/2014/chart" uri="{C3380CC4-5D6E-409C-BE32-E72D297353CC}">
                <c16:uniqueId val="{0000001A-245F-4D9F-90C6-6609EBBB774B}"/>
              </c:ext>
            </c:extLst>
          </c:dPt>
          <c:dPt>
            <c:idx val="7"/>
            <c:invertIfNegative val="0"/>
            <c:bubble3D val="0"/>
            <c:extLst>
              <c:ext xmlns:c16="http://schemas.microsoft.com/office/drawing/2014/chart" uri="{C3380CC4-5D6E-409C-BE32-E72D297353CC}">
                <c16:uniqueId val="{0000001C-245F-4D9F-90C6-6609EBBB774B}"/>
              </c:ext>
            </c:extLst>
          </c:dPt>
          <c:dPt>
            <c:idx val="9"/>
            <c:invertIfNegative val="0"/>
            <c:bubble3D val="0"/>
            <c:extLst>
              <c:ext xmlns:c16="http://schemas.microsoft.com/office/drawing/2014/chart" uri="{C3380CC4-5D6E-409C-BE32-E72D297353CC}">
                <c16:uniqueId val="{0000001E-245F-4D9F-90C6-6609EBBB774B}"/>
              </c:ext>
            </c:extLst>
          </c:dPt>
          <c:dPt>
            <c:idx val="11"/>
            <c:invertIfNegative val="0"/>
            <c:bubble3D val="0"/>
            <c:extLst>
              <c:ext xmlns:c16="http://schemas.microsoft.com/office/drawing/2014/chart" uri="{C3380CC4-5D6E-409C-BE32-E72D297353CC}">
                <c16:uniqueId val="{00000020-245F-4D9F-90C6-6609EBBB774B}"/>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Knowledge of people from different races/cultures</c:v>
                </c:pt>
                <c:pt idx="1">
                  <c:v>comp</c:v>
                </c:pt>
                <c:pt idx="2">
                  <c:v>Had a roommate of different race/ethnicity</c:v>
                </c:pt>
                <c:pt idx="3">
                  <c:v>comp</c:v>
                </c:pt>
              </c:strCache>
            </c:strRef>
          </c:cat>
          <c:val>
            <c:numRef>
              <c:f>Sheet1!$B$2:$B$5</c:f>
              <c:numCache>
                <c:formatCode>0.0%</c:formatCode>
                <c:ptCount val="4"/>
                <c:pt idx="0">
                  <c:v>0.39100000000000001</c:v>
                </c:pt>
                <c:pt idx="1">
                  <c:v>0.38400000000000001</c:v>
                </c:pt>
                <c:pt idx="2">
                  <c:v>0.26100000000000001</c:v>
                </c:pt>
                <c:pt idx="3">
                  <c:v>0.42399999999999999</c:v>
                </c:pt>
              </c:numCache>
            </c:numRef>
          </c:val>
          <c:extLst>
            <c:ext xmlns:c16="http://schemas.microsoft.com/office/drawing/2014/chart" uri="{C3380CC4-5D6E-409C-BE32-E72D297353CC}">
              <c16:uniqueId val="{00000021-245F-4D9F-90C6-6609EBBB774B}"/>
            </c:ext>
          </c:extLst>
        </c:ser>
        <c:dLbls>
          <c:showLegendKey val="0"/>
          <c:showVal val="0"/>
          <c:showCatName val="0"/>
          <c:showSerName val="0"/>
          <c:showPercent val="0"/>
          <c:showBubbleSize val="0"/>
        </c:dLbls>
        <c:gapWidth val="138"/>
        <c:overlap val="100"/>
        <c:axId val="45182464"/>
        <c:axId val="1417216"/>
      </c:barChart>
      <c:catAx>
        <c:axId val="45182464"/>
        <c:scaling>
          <c:orientation val="minMax"/>
        </c:scaling>
        <c:delete val="0"/>
        <c:axPos val="b"/>
        <c:majorGridlines/>
        <c:numFmt formatCode="General" sourceLinked="0"/>
        <c:majorTickMark val="none"/>
        <c:minorTickMark val="none"/>
        <c:tickLblPos val="none"/>
        <c:crossAx val="1417216"/>
        <c:crosses val="autoZero"/>
        <c:auto val="1"/>
        <c:lblAlgn val="ctr"/>
        <c:lblOffset val="100"/>
        <c:tickLblSkip val="2"/>
        <c:tickMarkSkip val="2"/>
        <c:noMultiLvlLbl val="0"/>
      </c:catAx>
      <c:valAx>
        <c:axId val="141721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5182464"/>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899"/>
        </c:manualLayout>
      </c:layout>
      <c:barChart>
        <c:barDir val="col"/>
        <c:grouping val="stacked"/>
        <c:varyColors val="0"/>
        <c:ser>
          <c:idx val="1"/>
          <c:order val="0"/>
          <c:tx>
            <c:strRef>
              <c:f>Sheet1!$C$1</c:f>
              <c:strCache>
                <c:ptCount val="1"/>
                <c:pt idx="0">
                  <c:v>agree</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1FE4-4599-9DB8-862F19B46FE7}"/>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1FE4-4599-9DB8-862F19B46FE7}"/>
              </c:ext>
            </c:extLst>
          </c:dPt>
          <c:dPt>
            <c:idx val="5"/>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5-1FE4-4599-9DB8-862F19B46FE7}"/>
              </c:ext>
            </c:extLst>
          </c:dPt>
          <c:dLbls>
            <c:numFmt formatCode="0.0%" sourceLinked="0"/>
            <c:spPr>
              <a:noFill/>
              <a:ln w="19036">
                <a:noFill/>
              </a:ln>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 have felt discriminated against at this institution because of my race/ethnicity, gender, sexual orientation, or religious affiliation</c:v>
                </c:pt>
                <c:pt idx="1">
                  <c:v>comp</c:v>
                </c:pt>
                <c:pt idx="2">
                  <c:v>There is a lot of racial tension on this campus</c:v>
                </c:pt>
                <c:pt idx="3">
                  <c:v>comp</c:v>
                </c:pt>
                <c:pt idx="4">
                  <c:v>I have heard faculty express stereotypes about racialethnic groups in class</c:v>
                </c:pt>
                <c:pt idx="5">
                  <c:v>comp</c:v>
                </c:pt>
              </c:strCache>
            </c:strRef>
          </c:cat>
          <c:val>
            <c:numRef>
              <c:f>Sheet1!$C$2:$C$7</c:f>
              <c:numCache>
                <c:formatCode>0.0%</c:formatCode>
                <c:ptCount val="6"/>
                <c:pt idx="0">
                  <c:v>0</c:v>
                </c:pt>
                <c:pt idx="1">
                  <c:v>9.7000000000000003E-2</c:v>
                </c:pt>
                <c:pt idx="2">
                  <c:v>0</c:v>
                </c:pt>
                <c:pt idx="3">
                  <c:v>0.11799999999999999</c:v>
                </c:pt>
                <c:pt idx="4">
                  <c:v>5.2999999999999999E-2</c:v>
                </c:pt>
                <c:pt idx="5">
                  <c:v>0.221</c:v>
                </c:pt>
              </c:numCache>
            </c:numRef>
          </c:val>
          <c:extLst>
            <c:ext xmlns:c16="http://schemas.microsoft.com/office/drawing/2014/chart" uri="{C3380CC4-5D6E-409C-BE32-E72D297353CC}">
              <c16:uniqueId val="{00000007-1FE4-4599-9DB8-862F19B46FE7}"/>
            </c:ext>
          </c:extLst>
        </c:ser>
        <c:ser>
          <c:idx val="0"/>
          <c:order val="1"/>
          <c:tx>
            <c:strRef>
              <c:f>Sheet1!$B$1</c:f>
              <c:strCache>
                <c:ptCount val="1"/>
                <c:pt idx="0">
                  <c:v>strongly agree</c:v>
                </c:pt>
              </c:strCache>
            </c:strRef>
          </c:tx>
          <c:spPr>
            <a:solidFill>
              <a:srgbClr val="C5FFFE"/>
            </a:solidFill>
            <a:ln w="3175">
              <a:solidFill>
                <a:schemeClr val="tx1"/>
              </a:solidFill>
            </a:ln>
          </c:spPr>
          <c:invertIfNegative val="0"/>
          <c:dPt>
            <c:idx val="0"/>
            <c:invertIfNegative val="0"/>
            <c:bubble3D val="0"/>
            <c:spPr>
              <a:solidFill>
                <a:srgbClr val="93328E"/>
              </a:solidFill>
              <a:ln w="3175">
                <a:solidFill>
                  <a:schemeClr val="tx1"/>
                </a:solidFill>
              </a:ln>
            </c:spPr>
            <c:extLst>
              <c:ext xmlns:c16="http://schemas.microsoft.com/office/drawing/2014/chart" uri="{C3380CC4-5D6E-409C-BE32-E72D297353CC}">
                <c16:uniqueId val="{00000007-537C-4516-96B2-34BC2DF85B3D}"/>
              </c:ext>
            </c:extLst>
          </c:dPt>
          <c:dPt>
            <c:idx val="1"/>
            <c:invertIfNegative val="0"/>
            <c:bubble3D val="0"/>
            <c:spPr>
              <a:solidFill>
                <a:srgbClr val="1F2A44"/>
              </a:solidFill>
              <a:ln w="3175">
                <a:solidFill>
                  <a:schemeClr val="tx1"/>
                </a:solidFill>
              </a:ln>
            </c:spPr>
            <c:extLst>
              <c:ext xmlns:c16="http://schemas.microsoft.com/office/drawing/2014/chart" uri="{C3380CC4-5D6E-409C-BE32-E72D297353CC}">
                <c16:uniqueId val="{00000009-1FE4-4599-9DB8-862F19B46FE7}"/>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B-537C-4516-96B2-34BC2DF85B3D}"/>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B-1FE4-4599-9DB8-862F19B46FE7}"/>
              </c:ext>
            </c:extLst>
          </c:dPt>
          <c:dPt>
            <c:idx val="4"/>
            <c:invertIfNegative val="0"/>
            <c:bubble3D val="0"/>
            <c:spPr>
              <a:solidFill>
                <a:schemeClr val="accent4"/>
              </a:solidFill>
              <a:ln w="3175">
                <a:solidFill>
                  <a:schemeClr val="tx1"/>
                </a:solidFill>
              </a:ln>
            </c:spPr>
            <c:extLst>
              <c:ext xmlns:c16="http://schemas.microsoft.com/office/drawing/2014/chart" uri="{C3380CC4-5D6E-409C-BE32-E72D297353CC}">
                <c16:uniqueId val="{0000000F-537C-4516-96B2-34BC2DF85B3D}"/>
              </c:ext>
            </c:extLst>
          </c:dPt>
          <c:dPt>
            <c:idx val="5"/>
            <c:invertIfNegative val="0"/>
            <c:bubble3D val="0"/>
            <c:spPr>
              <a:solidFill>
                <a:schemeClr val="tx2"/>
              </a:solidFill>
              <a:ln w="3175">
                <a:solidFill>
                  <a:schemeClr val="tx1"/>
                </a:solidFill>
              </a:ln>
            </c:spPr>
            <c:extLst>
              <c:ext xmlns:c16="http://schemas.microsoft.com/office/drawing/2014/chart" uri="{C3380CC4-5D6E-409C-BE32-E72D297353CC}">
                <c16:uniqueId val="{0000000D-1FE4-4599-9DB8-862F19B46FE7}"/>
              </c:ext>
            </c:extLst>
          </c:dPt>
          <c:dLbls>
            <c:dLbl>
              <c:idx val="0"/>
              <c:numFmt formatCode="0.0%" sourceLinked="0"/>
              <c:spPr>
                <a:solidFill>
                  <a:srgbClr val="93328E"/>
                </a:solidFill>
                <a:ln w="12700">
                  <a:solidFill>
                    <a:schemeClr val="bg1"/>
                  </a:solid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7-537C-4516-96B2-34BC2DF85B3D}"/>
                </c:ext>
              </c:extLst>
            </c:dLbl>
            <c:dLbl>
              <c:idx val="1"/>
              <c:numFmt formatCode="0.0%" sourceLinked="0"/>
              <c:spPr>
                <a:solidFill>
                  <a:srgbClr val="1F2A44"/>
                </a:solidFill>
                <a:ln w="12700">
                  <a:solidFill>
                    <a:schemeClr val="bg1"/>
                  </a:solid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9-1FE4-4599-9DB8-862F19B46FE7}"/>
                </c:ext>
              </c:extLst>
            </c:dLbl>
            <c:dLbl>
              <c:idx val="2"/>
              <c:numFmt formatCode="0.0%" sourceLinked="0"/>
              <c:spPr>
                <a:solidFill>
                  <a:srgbClr val="93328E"/>
                </a:solidFill>
                <a:ln w="12700">
                  <a:solidFill>
                    <a:schemeClr val="bg1"/>
                  </a:solid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B-537C-4516-96B2-34BC2DF85B3D}"/>
                </c:ext>
              </c:extLst>
            </c:dLbl>
            <c:dLbl>
              <c:idx val="3"/>
              <c:numFmt formatCode="0.0%" sourceLinked="0"/>
              <c:spPr>
                <a:solidFill>
                  <a:srgbClr val="1F2A44"/>
                </a:solidFill>
                <a:ln w="12700">
                  <a:solidFill>
                    <a:schemeClr val="bg1"/>
                  </a:solid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B-1FE4-4599-9DB8-862F19B46FE7}"/>
                </c:ext>
              </c:extLst>
            </c:dLbl>
            <c:dLbl>
              <c:idx val="4"/>
              <c:numFmt formatCode="0.0%" sourceLinked="0"/>
              <c:spPr>
                <a:solidFill>
                  <a:srgbClr val="93328E"/>
                </a:solidFill>
                <a:ln w="12700">
                  <a:solidFill>
                    <a:schemeClr val="bg1"/>
                  </a:solid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F-537C-4516-96B2-34BC2DF85B3D}"/>
                </c:ext>
              </c:extLst>
            </c:dLbl>
            <c:dLbl>
              <c:idx val="5"/>
              <c:numFmt formatCode="0.0%" sourceLinked="0"/>
              <c:spPr>
                <a:solidFill>
                  <a:srgbClr val="1F2A44"/>
                </a:solidFill>
                <a:ln w="12700">
                  <a:solidFill>
                    <a:schemeClr val="bg1"/>
                  </a:solidFill>
                </a:ln>
              </c:spPr>
              <c:txPr>
                <a:bodyPr/>
                <a:lstStyle/>
                <a:p>
                  <a:pPr>
                    <a:defRPr>
                      <a:solidFill>
                        <a:schemeClr val="bg1"/>
                      </a:solidFill>
                    </a:defRPr>
                  </a:pPr>
                  <a:endParaRPr lang="en-US"/>
                </a:p>
              </c:txPr>
              <c:dLblPos val="inBase"/>
              <c:showLegendKey val="0"/>
              <c:showVal val="1"/>
              <c:showCatName val="0"/>
              <c:showSerName val="0"/>
              <c:showPercent val="0"/>
              <c:showBubbleSize val="0"/>
              <c:extLst>
                <c:ext xmlns:c16="http://schemas.microsoft.com/office/drawing/2014/chart" uri="{C3380CC4-5D6E-409C-BE32-E72D297353CC}">
                  <c16:uniqueId val="{0000000D-1FE4-4599-9DB8-862F19B46FE7}"/>
                </c:ext>
              </c:extLst>
            </c:dLbl>
            <c:numFmt formatCode="0.0%" sourceLinked="0"/>
            <c:spPr>
              <a:noFill/>
              <a:ln w="12700">
                <a:solidFill>
                  <a:schemeClr val="bg1"/>
                </a:solidFill>
              </a:ln>
            </c:spPr>
            <c:txPr>
              <a:bodyPr/>
              <a:lstStyle/>
              <a:p>
                <a:pPr>
                  <a:defRPr>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 have felt discriminated against at this institution because of my race/ethnicity, gender, sexual orientation, or religious affiliation</c:v>
                </c:pt>
                <c:pt idx="1">
                  <c:v>comp</c:v>
                </c:pt>
                <c:pt idx="2">
                  <c:v>There is a lot of racial tension on this campus</c:v>
                </c:pt>
                <c:pt idx="3">
                  <c:v>comp</c:v>
                </c:pt>
                <c:pt idx="4">
                  <c:v>I have heard faculty express stereotypes about racialethnic groups in class</c:v>
                </c:pt>
                <c:pt idx="5">
                  <c:v>comp</c:v>
                </c:pt>
              </c:strCache>
            </c:strRef>
          </c:cat>
          <c:val>
            <c:numRef>
              <c:f>Sheet1!$B$2:$B$7</c:f>
              <c:numCache>
                <c:formatCode>0.0%</c:formatCode>
                <c:ptCount val="6"/>
                <c:pt idx="0">
                  <c:v>0</c:v>
                </c:pt>
                <c:pt idx="1">
                  <c:v>3.5000000000000003E-2</c:v>
                </c:pt>
                <c:pt idx="2">
                  <c:v>0</c:v>
                </c:pt>
                <c:pt idx="3">
                  <c:v>3.2000000000000001E-2</c:v>
                </c:pt>
                <c:pt idx="4">
                  <c:v>0</c:v>
                </c:pt>
                <c:pt idx="5">
                  <c:v>7.3999999999999996E-2</c:v>
                </c:pt>
              </c:numCache>
            </c:numRef>
          </c:val>
          <c:extLst>
            <c:ext xmlns:c16="http://schemas.microsoft.com/office/drawing/2014/chart" uri="{C3380CC4-5D6E-409C-BE32-E72D297353CC}">
              <c16:uniqueId val="{00000010-1FE4-4599-9DB8-862F19B46FE7}"/>
            </c:ext>
          </c:extLst>
        </c:ser>
        <c:dLbls>
          <c:showLegendKey val="0"/>
          <c:showVal val="0"/>
          <c:showCatName val="0"/>
          <c:showSerName val="0"/>
          <c:showPercent val="0"/>
          <c:showBubbleSize val="0"/>
        </c:dLbls>
        <c:gapWidth val="70"/>
        <c:overlap val="100"/>
        <c:axId val="45248000"/>
        <c:axId val="1419520"/>
      </c:barChart>
      <c:catAx>
        <c:axId val="45248000"/>
        <c:scaling>
          <c:orientation val="minMax"/>
        </c:scaling>
        <c:delete val="0"/>
        <c:axPos val="b"/>
        <c:majorGridlines/>
        <c:numFmt formatCode="General" sourceLinked="0"/>
        <c:majorTickMark val="none"/>
        <c:minorTickMark val="none"/>
        <c:tickLblPos val="none"/>
        <c:crossAx val="1419520"/>
        <c:crosses val="autoZero"/>
        <c:auto val="1"/>
        <c:lblAlgn val="ctr"/>
        <c:lblOffset val="100"/>
        <c:tickLblSkip val="2"/>
        <c:tickMarkSkip val="2"/>
        <c:noMultiLvlLbl val="0"/>
      </c:catAx>
      <c:valAx>
        <c:axId val="1419520"/>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5248000"/>
        <c:crosses val="autoZero"/>
        <c:crossBetween val="between"/>
        <c:majorUnit val="0.1"/>
      </c:valAx>
      <c:spPr>
        <a:noFill/>
        <a:ln w="25398">
          <a:solidFill>
            <a:schemeClr val="bg1"/>
          </a:solidFill>
        </a:ln>
      </c:spPr>
    </c:plotArea>
    <c:plotVisOnly val="1"/>
    <c:dispBlanksAs val="gap"/>
    <c:showDLblsOverMax val="0"/>
  </c:chart>
  <c:spPr>
    <a:noFill/>
    <a:ln>
      <a:noFill/>
    </a:ln>
  </c:spPr>
  <c:txPr>
    <a:bodyPr/>
    <a:lstStyle/>
    <a:p>
      <a:pPr>
        <a:defRPr sz="1398"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999"/>
        </c:manualLayout>
      </c:layout>
      <c:barChart>
        <c:barDir val="col"/>
        <c:grouping val="stacked"/>
        <c:varyColors val="0"/>
        <c:ser>
          <c:idx val="1"/>
          <c:order val="0"/>
          <c:tx>
            <c:strRef>
              <c:f>Sheet1!$C$1</c:f>
              <c:strCache>
                <c:ptCount val="1"/>
                <c:pt idx="0">
                  <c:v>Agree</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5C7E-4A83-A6C2-5DEF85345F25}"/>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5C7E-4A83-A6C2-5DEF85345F25}"/>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Preparedness for employment after college</c:v>
                </c:pt>
                <c:pt idx="1">
                  <c:v>comp</c:v>
                </c:pt>
                <c:pt idx="2">
                  <c:v>Preparedness for graduate or advanced education</c:v>
                </c:pt>
                <c:pt idx="3">
                  <c:v>comp</c:v>
                </c:pt>
              </c:strCache>
            </c:strRef>
          </c:cat>
          <c:val>
            <c:numRef>
              <c:f>Sheet1!$C$2:$C$5</c:f>
              <c:numCache>
                <c:formatCode>0.0%</c:formatCode>
                <c:ptCount val="4"/>
                <c:pt idx="0">
                  <c:v>0.30399999999999999</c:v>
                </c:pt>
                <c:pt idx="1">
                  <c:v>0.46899999999999997</c:v>
                </c:pt>
                <c:pt idx="2">
                  <c:v>0.30399999999999999</c:v>
                </c:pt>
                <c:pt idx="3">
                  <c:v>0.47399999999999998</c:v>
                </c:pt>
              </c:numCache>
            </c:numRef>
          </c:val>
          <c:extLst>
            <c:ext xmlns:c16="http://schemas.microsoft.com/office/drawing/2014/chart" uri="{C3380CC4-5D6E-409C-BE32-E72D297353CC}">
              <c16:uniqueId val="{00000004-5C7E-4A83-A6C2-5DEF85345F25}"/>
            </c:ext>
          </c:extLst>
        </c:ser>
        <c:ser>
          <c:idx val="0"/>
          <c:order val="1"/>
          <c:tx>
            <c:strRef>
              <c:f>Sheet1!$B$1</c:f>
              <c:strCache>
                <c:ptCount val="1"/>
                <c:pt idx="0">
                  <c:v>Strongly Agree</c:v>
                </c:pt>
              </c:strCache>
            </c:strRef>
          </c:tx>
          <c:spPr>
            <a:solidFill>
              <a:srgbClr val="C5FFFE"/>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5-87D3-4FEE-92B7-90AFD9ACE8E3}"/>
              </c:ext>
            </c:extLst>
          </c:dPt>
          <c:dPt>
            <c:idx val="1"/>
            <c:invertIfNegative val="0"/>
            <c:bubble3D val="0"/>
            <c:spPr>
              <a:solidFill>
                <a:srgbClr val="1F2A44"/>
              </a:solidFill>
              <a:ln w="3175">
                <a:solidFill>
                  <a:schemeClr val="tx1"/>
                </a:solidFill>
              </a:ln>
            </c:spPr>
            <c:extLst>
              <c:ext xmlns:c16="http://schemas.microsoft.com/office/drawing/2014/chart" uri="{C3380CC4-5D6E-409C-BE32-E72D297353CC}">
                <c16:uniqueId val="{00000006-5C7E-4A83-A6C2-5DEF85345F25}"/>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9-87D3-4FEE-92B7-90AFD9ACE8E3}"/>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8-5C7E-4A83-A6C2-5DEF85345F25}"/>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Preparedness for employment after college</c:v>
                </c:pt>
                <c:pt idx="1">
                  <c:v>comp</c:v>
                </c:pt>
                <c:pt idx="2">
                  <c:v>Preparedness for graduate or advanced education</c:v>
                </c:pt>
                <c:pt idx="3">
                  <c:v>comp</c:v>
                </c:pt>
              </c:strCache>
            </c:strRef>
          </c:cat>
          <c:val>
            <c:numRef>
              <c:f>Sheet1!$B$2:$B$5</c:f>
              <c:numCache>
                <c:formatCode>0.0%</c:formatCode>
                <c:ptCount val="4"/>
                <c:pt idx="0">
                  <c:v>0.65200000000000002</c:v>
                </c:pt>
                <c:pt idx="1">
                  <c:v>0.27800000000000002</c:v>
                </c:pt>
                <c:pt idx="2">
                  <c:v>0.65200000000000002</c:v>
                </c:pt>
                <c:pt idx="3">
                  <c:v>0.32500000000000001</c:v>
                </c:pt>
              </c:numCache>
            </c:numRef>
          </c:val>
          <c:extLst>
            <c:ext xmlns:c16="http://schemas.microsoft.com/office/drawing/2014/chart" uri="{C3380CC4-5D6E-409C-BE32-E72D297353CC}">
              <c16:uniqueId val="{00000009-5C7E-4A83-A6C2-5DEF85345F25}"/>
            </c:ext>
          </c:extLst>
        </c:ser>
        <c:dLbls>
          <c:showLegendKey val="0"/>
          <c:showVal val="0"/>
          <c:showCatName val="0"/>
          <c:showSerName val="0"/>
          <c:showPercent val="0"/>
          <c:showBubbleSize val="0"/>
        </c:dLbls>
        <c:gapWidth val="132"/>
        <c:overlap val="100"/>
        <c:axId val="45893120"/>
        <c:axId val="1422400"/>
      </c:barChart>
      <c:catAx>
        <c:axId val="45893120"/>
        <c:scaling>
          <c:orientation val="minMax"/>
        </c:scaling>
        <c:delete val="0"/>
        <c:axPos val="b"/>
        <c:majorGridlines/>
        <c:numFmt formatCode="General" sourceLinked="0"/>
        <c:majorTickMark val="none"/>
        <c:minorTickMark val="none"/>
        <c:tickLblPos val="none"/>
        <c:crossAx val="1422400"/>
        <c:crosses val="autoZero"/>
        <c:auto val="1"/>
        <c:lblAlgn val="ctr"/>
        <c:lblOffset val="100"/>
        <c:tickLblSkip val="2"/>
        <c:tickMarkSkip val="2"/>
        <c:noMultiLvlLbl val="0"/>
      </c:catAx>
      <c:valAx>
        <c:axId val="1422400"/>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45893120"/>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96">
                <a:solidFill>
                  <a:schemeClr val="tx2"/>
                </a:solidFill>
              </a:defRPr>
            </a:pPr>
            <a:r>
              <a:rPr lang="en-US" sz="1596" baseline="0" dirty="0">
                <a:solidFill>
                  <a:schemeClr val="tx2"/>
                </a:solidFill>
              </a:rPr>
              <a:t>Current state of employment plans</a:t>
            </a:r>
            <a:endParaRPr lang="en-US" sz="1600" dirty="0">
              <a:solidFill>
                <a:schemeClr val="tx2"/>
              </a:solidFill>
            </a:endParaRPr>
          </a:p>
        </c:rich>
      </c:tx>
      <c:layout/>
      <c:overlay val="0"/>
    </c:title>
    <c:autoTitleDeleted val="0"/>
    <c:plotArea>
      <c:layout/>
      <c:barChart>
        <c:barDir val="bar"/>
        <c:grouping val="clustered"/>
        <c:varyColors val="0"/>
        <c:ser>
          <c:idx val="0"/>
          <c:order val="0"/>
          <c:tx>
            <c:strRef>
              <c:f>Sheet1!$B$1</c:f>
              <c:strCache>
                <c:ptCount val="1"/>
                <c:pt idx="0">
                  <c:v>Accepted an offer of employment</c:v>
                </c:pt>
              </c:strCache>
            </c:strRef>
          </c:tx>
          <c:spPr>
            <a:solidFill>
              <a:srgbClr val="596491"/>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Sheet1!$B$2:$B$3</c:f>
              <c:numCache>
                <c:formatCode>0.0%</c:formatCode>
                <c:ptCount val="2"/>
                <c:pt idx="0">
                  <c:v>0.17399999999999999</c:v>
                </c:pt>
                <c:pt idx="1">
                  <c:v>0.58799999999999997</c:v>
                </c:pt>
              </c:numCache>
            </c:numRef>
          </c:val>
          <c:extLst>
            <c:ext xmlns:c16="http://schemas.microsoft.com/office/drawing/2014/chart" uri="{C3380CC4-5D6E-409C-BE32-E72D297353CC}">
              <c16:uniqueId val="{00000000-60BC-4AF4-825C-351A6E05258C}"/>
            </c:ext>
          </c:extLst>
        </c:ser>
        <c:ser>
          <c:idx val="1"/>
          <c:order val="1"/>
          <c:tx>
            <c:strRef>
              <c:f>Sheet1!$C$1</c:f>
              <c:strCache>
                <c:ptCount val="1"/>
                <c:pt idx="0">
                  <c:v>Currently considering an offer</c:v>
                </c:pt>
              </c:strCache>
            </c:strRef>
          </c:tx>
          <c:spPr>
            <a:solidFill>
              <a:schemeClr val="tx2">
                <a:lumMod val="25000"/>
                <a:lumOff val="75000"/>
              </a:schemeClr>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Sheet1!$C$2:$C$3</c:f>
              <c:numCache>
                <c:formatCode>0.0%</c:formatCode>
                <c:ptCount val="2"/>
                <c:pt idx="0">
                  <c:v>9.6000000000000002E-2</c:v>
                </c:pt>
                <c:pt idx="1">
                  <c:v>5.8999999999999997E-2</c:v>
                </c:pt>
              </c:numCache>
            </c:numRef>
          </c:val>
          <c:extLst>
            <c:ext xmlns:c16="http://schemas.microsoft.com/office/drawing/2014/chart" uri="{C3380CC4-5D6E-409C-BE32-E72D297353CC}">
              <c16:uniqueId val="{00000001-60BC-4AF4-825C-351A6E05258C}"/>
            </c:ext>
          </c:extLst>
        </c:ser>
        <c:ser>
          <c:idx val="2"/>
          <c:order val="2"/>
          <c:tx>
            <c:strRef>
              <c:f>Sheet1!$D$1</c:f>
              <c:strCache>
                <c:ptCount val="1"/>
                <c:pt idx="0">
                  <c:v>Receieved an offer for a position but declined</c:v>
                </c:pt>
              </c:strCache>
            </c:strRef>
          </c:tx>
          <c:spPr>
            <a:solidFill>
              <a:schemeClr val="tx2"/>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Sheet1!$D$2:$D$3</c:f>
              <c:numCache>
                <c:formatCode>0.0%</c:formatCode>
                <c:ptCount val="2"/>
                <c:pt idx="0">
                  <c:v>8.0000000000000002E-3</c:v>
                </c:pt>
                <c:pt idx="1">
                  <c:v>0</c:v>
                </c:pt>
              </c:numCache>
            </c:numRef>
          </c:val>
          <c:extLst>
            <c:ext xmlns:c16="http://schemas.microsoft.com/office/drawing/2014/chart" uri="{C3380CC4-5D6E-409C-BE32-E72D297353CC}">
              <c16:uniqueId val="{00000002-60BC-4AF4-825C-351A6E05258C}"/>
            </c:ext>
          </c:extLst>
        </c:ser>
        <c:ser>
          <c:idx val="3"/>
          <c:order val="3"/>
          <c:tx>
            <c:strRef>
              <c:f>Sheet1!$E$1</c:f>
              <c:strCache>
                <c:ptCount val="1"/>
                <c:pt idx="0">
                  <c:v>Looking, but no offers yet</c:v>
                </c:pt>
              </c:strCache>
            </c:strRef>
          </c:tx>
          <c:spPr>
            <a:solidFill>
              <a:schemeClr val="accent4">
                <a:lumMod val="60000"/>
                <a:lumOff val="40000"/>
              </a:schemeClr>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Sheet1!$E$2:$E$3</c:f>
              <c:numCache>
                <c:formatCode>0.0%</c:formatCode>
                <c:ptCount val="2"/>
                <c:pt idx="0">
                  <c:v>0.41099999999999998</c:v>
                </c:pt>
                <c:pt idx="1">
                  <c:v>0.17599999999999999</c:v>
                </c:pt>
              </c:numCache>
            </c:numRef>
          </c:val>
          <c:extLst>
            <c:ext xmlns:c16="http://schemas.microsoft.com/office/drawing/2014/chart" uri="{C3380CC4-5D6E-409C-BE32-E72D297353CC}">
              <c16:uniqueId val="{00000003-60BC-4AF4-825C-351A6E05258C}"/>
            </c:ext>
          </c:extLst>
        </c:ser>
        <c:ser>
          <c:idx val="4"/>
          <c:order val="4"/>
          <c:tx>
            <c:strRef>
              <c:f>Sheet1!$F$1</c:f>
              <c:strCache>
                <c:ptCount val="1"/>
                <c:pt idx="0">
                  <c:v>Not actively looking for a position</c:v>
                </c:pt>
              </c:strCache>
            </c:strRef>
          </c:tx>
          <c:spPr>
            <a:solidFill>
              <a:schemeClr val="accent4">
                <a:lumMod val="40000"/>
                <a:lumOff val="60000"/>
              </a:schemeClr>
            </a:solidFill>
            <a:ln w="9525">
              <a:solidFill>
                <a:schemeClr val="tx2"/>
              </a:solidFill>
            </a:ln>
          </c:spPr>
          <c:invertIfNegative val="0"/>
          <c:dLbls>
            <c:spPr>
              <a:noFill/>
              <a:ln>
                <a:noFill/>
              </a:ln>
              <a:effectLst/>
            </c:spPr>
            <c:txPr>
              <a:bodyPr/>
              <a:lstStyle/>
              <a:p>
                <a:pPr algn="ctr">
                  <a:defRPr lang="en-US" sz="1000" b="1" i="0" u="none" strike="noStrike" kern="1200" baseline="0">
                    <a:solidFill>
                      <a:schemeClr val="tx2"/>
                    </a:solidFill>
                    <a:latin typeface="Arial" panose="020B06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Sheet1!$F$2:$F$3</c:f>
              <c:numCache>
                <c:formatCode>0.0%</c:formatCode>
                <c:ptCount val="2"/>
                <c:pt idx="0">
                  <c:v>0.251</c:v>
                </c:pt>
                <c:pt idx="1">
                  <c:v>0.11799999999999999</c:v>
                </c:pt>
              </c:numCache>
            </c:numRef>
          </c:val>
          <c:extLst>
            <c:ext xmlns:c16="http://schemas.microsoft.com/office/drawing/2014/chart" uri="{C3380CC4-5D6E-409C-BE32-E72D297353CC}">
              <c16:uniqueId val="{00000004-60BC-4AF4-825C-351A6E05258C}"/>
            </c:ext>
          </c:extLst>
        </c:ser>
        <c:ser>
          <c:idx val="5"/>
          <c:order val="5"/>
          <c:tx>
            <c:strRef>
              <c:f>Sheet1!$G$1</c:f>
              <c:strCache>
                <c:ptCount val="1"/>
                <c:pt idx="0">
                  <c:v>Not planning on employment this fall</c:v>
                </c:pt>
              </c:strCache>
            </c:strRef>
          </c:tx>
          <c:spPr>
            <a:solidFill>
              <a:schemeClr val="accent4"/>
            </a:solidFill>
            <a:ln w="9525">
              <a:solidFill>
                <a:schemeClr val="tx2"/>
              </a:solidFill>
            </a:ln>
          </c:spPr>
          <c:invertIfNegative val="0"/>
          <c:dPt>
            <c:idx val="0"/>
            <c:invertIfNegative val="0"/>
            <c:bubble3D val="0"/>
            <c:extLst>
              <c:ext xmlns:c16="http://schemas.microsoft.com/office/drawing/2014/chart" uri="{C3380CC4-5D6E-409C-BE32-E72D297353CC}">
                <c16:uniqueId val="{00000006-60BC-4AF4-825C-351A6E05258C}"/>
              </c:ext>
            </c:extLst>
          </c:dPt>
          <c:dLbls>
            <c:spPr>
              <a:noFill/>
              <a:ln>
                <a:noFill/>
              </a:ln>
              <a:effectLst/>
            </c:spPr>
            <c:txPr>
              <a:bodyPr/>
              <a:lstStyle/>
              <a:p>
                <a:pPr>
                  <a:defRPr sz="1000" b="1" i="0" baseline="0">
                    <a:solidFill>
                      <a:schemeClr val="tx2"/>
                    </a:solidFill>
                    <a:latin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Comparison Group</c:v>
                </c:pt>
                <c:pt idx="1">
                  <c:v>Your Institution</c:v>
                </c:pt>
              </c:strCache>
            </c:strRef>
          </c:cat>
          <c:val>
            <c:numRef>
              <c:f>Sheet1!$G$2:$G$3</c:f>
              <c:numCache>
                <c:formatCode>0.0%</c:formatCode>
                <c:ptCount val="2"/>
                <c:pt idx="0">
                  <c:v>6.0999999999999999E-2</c:v>
                </c:pt>
                <c:pt idx="1">
                  <c:v>5.8999999999999997E-2</c:v>
                </c:pt>
              </c:numCache>
            </c:numRef>
          </c:val>
          <c:extLst>
            <c:ext xmlns:c16="http://schemas.microsoft.com/office/drawing/2014/chart" uri="{C3380CC4-5D6E-409C-BE32-E72D297353CC}">
              <c16:uniqueId val="{00000007-60BC-4AF4-825C-351A6E05258C}"/>
            </c:ext>
          </c:extLst>
        </c:ser>
        <c:dLbls>
          <c:dLblPos val="outEnd"/>
          <c:showLegendKey val="0"/>
          <c:showVal val="1"/>
          <c:showCatName val="0"/>
          <c:showSerName val="0"/>
          <c:showPercent val="0"/>
          <c:showBubbleSize val="0"/>
        </c:dLbls>
        <c:gapWidth val="75"/>
        <c:overlap val="-25"/>
        <c:axId val="46174720"/>
        <c:axId val="1424704"/>
      </c:barChart>
      <c:catAx>
        <c:axId val="46174720"/>
        <c:scaling>
          <c:orientation val="minMax"/>
        </c:scaling>
        <c:delete val="0"/>
        <c:axPos val="l"/>
        <c:numFmt formatCode="General" sourceLinked="1"/>
        <c:majorTickMark val="none"/>
        <c:minorTickMark val="none"/>
        <c:tickLblPos val="nextTo"/>
        <c:txPr>
          <a:bodyPr/>
          <a:lstStyle/>
          <a:p>
            <a:pPr>
              <a:defRPr sz="1196" b="1">
                <a:solidFill>
                  <a:schemeClr val="tx2"/>
                </a:solidFill>
              </a:defRPr>
            </a:pPr>
            <a:endParaRPr lang="en-US"/>
          </a:p>
        </c:txPr>
        <c:crossAx val="1424704"/>
        <c:crosses val="autoZero"/>
        <c:auto val="1"/>
        <c:lblAlgn val="ctr"/>
        <c:lblOffset val="100"/>
        <c:noMultiLvlLbl val="0"/>
      </c:catAx>
      <c:valAx>
        <c:axId val="1424704"/>
        <c:scaling>
          <c:orientation val="minMax"/>
          <c:max val="1"/>
          <c:min val="0"/>
        </c:scaling>
        <c:delete val="0"/>
        <c:axPos val="b"/>
        <c:majorGridlines>
          <c:spPr>
            <a:ln>
              <a:noFill/>
            </a:ln>
          </c:spPr>
        </c:majorGridlines>
        <c:numFmt formatCode="0%" sourceLinked="0"/>
        <c:majorTickMark val="none"/>
        <c:minorTickMark val="none"/>
        <c:tickLblPos val="nextTo"/>
        <c:spPr>
          <a:ln w="9525">
            <a:noFill/>
          </a:ln>
        </c:spPr>
        <c:txPr>
          <a:bodyPr/>
          <a:lstStyle/>
          <a:p>
            <a:pPr>
              <a:defRPr sz="1196" b="1">
                <a:solidFill>
                  <a:schemeClr val="tx2"/>
                </a:solidFill>
              </a:defRPr>
            </a:pPr>
            <a:endParaRPr lang="en-US"/>
          </a:p>
        </c:txPr>
        <c:crossAx val="46174720"/>
        <c:crosses val="autoZero"/>
        <c:crossBetween val="between"/>
        <c:majorUnit val="0.1"/>
      </c:valAx>
      <c:spPr>
        <a:noFill/>
        <a:ln w="25385">
          <a:solidFill>
            <a:schemeClr val="tx1"/>
          </a:solidFill>
        </a:ln>
      </c:spPr>
    </c:plotArea>
    <c:legend>
      <c:legendPos val="b"/>
      <c:legendEntry>
        <c:idx val="0"/>
        <c:txPr>
          <a:bodyPr/>
          <a:lstStyle/>
          <a:p>
            <a:pPr>
              <a:defRPr sz="1400" baseline="0">
                <a:solidFill>
                  <a:schemeClr val="tx2"/>
                </a:solidFill>
              </a:defRPr>
            </a:pPr>
            <a:endParaRPr lang="en-US"/>
          </a:p>
        </c:txPr>
      </c:legendEntry>
      <c:legendEntry>
        <c:idx val="1"/>
        <c:txPr>
          <a:bodyPr/>
          <a:lstStyle/>
          <a:p>
            <a:pPr>
              <a:defRPr sz="1400" baseline="0">
                <a:solidFill>
                  <a:schemeClr val="tx2"/>
                </a:solidFill>
              </a:defRPr>
            </a:pPr>
            <a:endParaRPr lang="en-US"/>
          </a:p>
        </c:txPr>
      </c:legendEntry>
      <c:legendEntry>
        <c:idx val="2"/>
        <c:txPr>
          <a:bodyPr/>
          <a:lstStyle/>
          <a:p>
            <a:pPr>
              <a:defRPr sz="1400" baseline="0">
                <a:solidFill>
                  <a:schemeClr val="tx2"/>
                </a:solidFill>
              </a:defRPr>
            </a:pPr>
            <a:endParaRPr lang="en-US"/>
          </a:p>
        </c:txPr>
      </c:legendEntry>
      <c:legendEntry>
        <c:idx val="3"/>
        <c:txPr>
          <a:bodyPr/>
          <a:lstStyle/>
          <a:p>
            <a:pPr>
              <a:defRPr sz="1400" baseline="0">
                <a:solidFill>
                  <a:schemeClr val="tx2"/>
                </a:solidFill>
              </a:defRPr>
            </a:pPr>
            <a:endParaRPr lang="en-US"/>
          </a:p>
        </c:txPr>
      </c:legendEntry>
      <c:legendEntry>
        <c:idx val="4"/>
        <c:txPr>
          <a:bodyPr/>
          <a:lstStyle/>
          <a:p>
            <a:pPr>
              <a:defRPr sz="1400" baseline="0">
                <a:solidFill>
                  <a:schemeClr val="tx2"/>
                </a:solidFill>
              </a:defRPr>
            </a:pPr>
            <a:endParaRPr lang="en-US"/>
          </a:p>
        </c:txPr>
      </c:legendEntry>
      <c:legendEntry>
        <c:idx val="5"/>
        <c:txPr>
          <a:bodyPr/>
          <a:lstStyle/>
          <a:p>
            <a:pPr>
              <a:defRPr sz="1400" baseline="0">
                <a:solidFill>
                  <a:schemeClr val="tx2"/>
                </a:solidFill>
              </a:defRPr>
            </a:pPr>
            <a:endParaRPr lang="en-US"/>
          </a:p>
        </c:txPr>
      </c:legendEntry>
      <c:layout/>
      <c:overlay val="0"/>
      <c:txPr>
        <a:bodyPr/>
        <a:lstStyle/>
        <a:p>
          <a:pPr>
            <a:defRPr sz="1399" b="0">
              <a:solidFill>
                <a:schemeClr val="tx2"/>
              </a:solidFill>
            </a:defRPr>
          </a:pPr>
          <a:endParaRPr lang="en-US"/>
        </a:p>
      </c:txPr>
    </c:legend>
    <c:plotVisOnly val="1"/>
    <c:dispBlanksAs val="gap"/>
    <c:showDLblsOverMax val="0"/>
  </c:chart>
  <c:txPr>
    <a:bodyPr/>
    <a:lstStyle/>
    <a:p>
      <a:pPr>
        <a:defRPr sz="1796"/>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90999700986901"/>
          <c:y val="0.11189024982988199"/>
          <c:w val="0.71562859231204101"/>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3173">
              <a:solidFill>
                <a:schemeClr val="tx2"/>
              </a:solidFill>
            </a:ln>
          </c:spPr>
          <c:invertIfNegative val="0"/>
          <c:dLbls>
            <c:numFmt formatCode="#,##0.0" sourceLinked="0"/>
            <c:spPr>
              <a:noFill/>
              <a:ln w="27726">
                <a:noFill/>
              </a:ln>
            </c:spPr>
            <c:txPr>
              <a:bodyPr/>
              <a:lstStyle/>
              <a:p>
                <a:pPr algn="ctr" rtl="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58.52</c:v>
                </c:pt>
                <c:pt idx="1">
                  <c:v>59.47</c:v>
                </c:pt>
                <c:pt idx="2">
                  <c:v>57.99</c:v>
                </c:pt>
              </c:numCache>
            </c:numRef>
          </c:val>
          <c:extLst>
            <c:ext xmlns:c16="http://schemas.microsoft.com/office/drawing/2014/chart" uri="{C3380CC4-5D6E-409C-BE32-E72D297353CC}">
              <c16:uniqueId val="{00000000-4E48-4916-B77D-29EDE6F4BBA2}"/>
            </c:ext>
          </c:extLst>
        </c:ser>
        <c:ser>
          <c:idx val="0"/>
          <c:order val="1"/>
          <c:tx>
            <c:strRef>
              <c:f>Sheet1!$C$1</c:f>
              <c:strCache>
                <c:ptCount val="1"/>
                <c:pt idx="0">
                  <c:v>Comparison</c:v>
                </c:pt>
              </c:strCache>
            </c:strRef>
          </c:tx>
          <c:spPr>
            <a:solidFill>
              <a:schemeClr val="tx2"/>
            </a:solidFill>
            <a:ln w="3173">
              <a:solidFill>
                <a:schemeClr val="tx2"/>
              </a:solidFill>
            </a:ln>
          </c:spPr>
          <c:invertIfNegative val="0"/>
          <c:dLbls>
            <c:numFmt formatCode="#,##0.0" sourceLinked="0"/>
            <c:spPr>
              <a:noFill/>
              <a:ln w="27726">
                <a:noFill/>
              </a:ln>
            </c:spPr>
            <c:txPr>
              <a:bodyPr/>
              <a:lstStyle/>
              <a:p>
                <a:pPr algn="ctr" rtl="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53.42</c:v>
                </c:pt>
                <c:pt idx="1">
                  <c:v>52.53</c:v>
                </c:pt>
                <c:pt idx="2">
                  <c:v>53.7</c:v>
                </c:pt>
              </c:numCache>
            </c:numRef>
          </c:val>
          <c:extLst>
            <c:ext xmlns:c16="http://schemas.microsoft.com/office/drawing/2014/chart" uri="{C3380CC4-5D6E-409C-BE32-E72D297353CC}">
              <c16:uniqueId val="{00000001-4E48-4916-B77D-29EDE6F4BBA2}"/>
            </c:ext>
          </c:extLst>
        </c:ser>
        <c:dLbls>
          <c:showLegendKey val="0"/>
          <c:showVal val="0"/>
          <c:showCatName val="0"/>
          <c:showSerName val="0"/>
          <c:showPercent val="0"/>
          <c:showBubbleSize val="0"/>
        </c:dLbls>
        <c:gapWidth val="50"/>
        <c:axId val="46960128"/>
        <c:axId val="163893184"/>
      </c:barChart>
      <c:catAx>
        <c:axId val="46960128"/>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a:pPr>
            <a:endParaRPr lang="en-US"/>
          </a:p>
        </c:txPr>
        <c:crossAx val="163893184"/>
        <c:crosses val="autoZero"/>
        <c:auto val="1"/>
        <c:lblAlgn val="ctr"/>
        <c:lblOffset val="100"/>
        <c:tickLblSkip val="1"/>
        <c:tickMarkSkip val="1"/>
        <c:noMultiLvlLbl val="0"/>
      </c:catAx>
      <c:valAx>
        <c:axId val="163893184"/>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46960128"/>
        <c:crosses val="autoZero"/>
        <c:crossBetween val="between"/>
        <c:majorUnit val="2"/>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manualLayout>
          <c:layoutTarget val="inner"/>
          <c:xMode val="edge"/>
          <c:yMode val="edge"/>
          <c:x val="0.24312302018282198"/>
          <c:y val="5.3668161271507725E-2"/>
          <c:w val="0.72370531269798177"/>
          <c:h val="0.81854786380869105"/>
        </c:manualLayout>
      </c:layout>
      <c:barChart>
        <c:barDir val="bar"/>
        <c:grouping val="clustered"/>
        <c:varyColors val="0"/>
        <c:ser>
          <c:idx val="1"/>
          <c:order val="0"/>
          <c:tx>
            <c:strRef>
              <c:f>Sheet1!$C$1</c:f>
              <c:strCache>
                <c:ptCount val="1"/>
                <c:pt idx="0">
                  <c:v>Women</c:v>
                </c:pt>
              </c:strCache>
            </c:strRef>
          </c:tx>
          <c:spPr>
            <a:ln w="9525">
              <a:solidFill>
                <a:schemeClr val="tx2"/>
              </a:solidFill>
            </a:ln>
          </c:spPr>
          <c:invertIfNegative val="0"/>
          <c:dLbls>
            <c:numFmt formatCode="0.0%" sourceLinked="0"/>
            <c:spPr>
              <a:noFill/>
              <a:ln>
                <a:noFill/>
              </a:ln>
              <a:effectLst/>
            </c:spPr>
            <c:txPr>
              <a:bodyPr/>
              <a:lstStyle/>
              <a:p>
                <a:pPr>
                  <a:defRPr sz="1200" b="1" i="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Other</c:v>
                </c:pt>
                <c:pt idx="1">
                  <c:v>Social Science</c:v>
                </c:pt>
                <c:pt idx="2">
                  <c:v>Physical Science</c:v>
                </c:pt>
                <c:pt idx="3">
                  <c:v>Mathematics or Statistics</c:v>
                </c:pt>
                <c:pt idx="4">
                  <c:v>Humanities</c:v>
                </c:pt>
                <c:pt idx="5">
                  <c:v>History or Political Science</c:v>
                </c:pt>
                <c:pt idx="6">
                  <c:v>Fine Arts</c:v>
                </c:pt>
                <c:pt idx="7">
                  <c:v>English</c:v>
                </c:pt>
                <c:pt idx="8">
                  <c:v>Engineering</c:v>
                </c:pt>
                <c:pt idx="9">
                  <c:v>Education</c:v>
                </c:pt>
                <c:pt idx="10">
                  <c:v>Business</c:v>
                </c:pt>
                <c:pt idx="11">
                  <c:v>Biological Science</c:v>
                </c:pt>
                <c:pt idx="12">
                  <c:v>Agriculture</c:v>
                </c:pt>
              </c:strCache>
            </c:strRef>
          </c:cat>
          <c:val>
            <c:numRef>
              <c:f>Sheet1!$C$2:$C$14</c:f>
              <c:numCache>
                <c:formatCode>0.0%</c:formatCode>
                <c:ptCount val="13"/>
                <c:pt idx="0">
                  <c:v>0.21399999999999997</c:v>
                </c:pt>
                <c:pt idx="1">
                  <c:v>7.0999999999999994E-2</c:v>
                </c:pt>
                <c:pt idx="2">
                  <c:v>0</c:v>
                </c:pt>
                <c:pt idx="3">
                  <c:v>7.0999999999999994E-2</c:v>
                </c:pt>
                <c:pt idx="4">
                  <c:v>0.14299999999999999</c:v>
                </c:pt>
                <c:pt idx="5">
                  <c:v>7.0999999999999994E-2</c:v>
                </c:pt>
                <c:pt idx="6">
                  <c:v>0</c:v>
                </c:pt>
                <c:pt idx="7">
                  <c:v>7.0999999999999994E-2</c:v>
                </c:pt>
                <c:pt idx="8">
                  <c:v>0</c:v>
                </c:pt>
                <c:pt idx="9">
                  <c:v>7.0999999999999994E-2</c:v>
                </c:pt>
                <c:pt idx="10">
                  <c:v>0.214</c:v>
                </c:pt>
                <c:pt idx="11">
                  <c:v>7.0999999999999994E-2</c:v>
                </c:pt>
                <c:pt idx="12">
                  <c:v>0</c:v>
                </c:pt>
              </c:numCache>
            </c:numRef>
          </c:val>
          <c:extLst>
            <c:ext xmlns:c16="http://schemas.microsoft.com/office/drawing/2014/chart" uri="{C3380CC4-5D6E-409C-BE32-E72D297353CC}">
              <c16:uniqueId val="{00000000-2349-47EC-A0C5-1CEDBFB5973C}"/>
            </c:ext>
          </c:extLst>
        </c:ser>
        <c:ser>
          <c:idx val="0"/>
          <c:order val="1"/>
          <c:tx>
            <c:strRef>
              <c:f>Sheet1!$B$1</c:f>
              <c:strCache>
                <c:ptCount val="1"/>
                <c:pt idx="0">
                  <c:v>Men</c:v>
                </c:pt>
              </c:strCache>
            </c:strRef>
          </c:tx>
          <c:spPr>
            <a:ln>
              <a:solidFill>
                <a:schemeClr val="tx2"/>
              </a:solidFill>
            </a:ln>
          </c:spPr>
          <c:invertIfNegative val="0"/>
          <c:dLbls>
            <c:numFmt formatCode="0.0%" sourceLinked="0"/>
            <c:spPr>
              <a:noFill/>
              <a:ln>
                <a:noFill/>
              </a:ln>
              <a:effectLst/>
            </c:spPr>
            <c:txPr>
              <a:bodyPr/>
              <a:lstStyle/>
              <a:p>
                <a:pPr>
                  <a:defRPr sz="1200" b="1" i="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Other</c:v>
                </c:pt>
                <c:pt idx="1">
                  <c:v>Social Science</c:v>
                </c:pt>
                <c:pt idx="2">
                  <c:v>Physical Science</c:v>
                </c:pt>
                <c:pt idx="3">
                  <c:v>Mathematics or Statistics</c:v>
                </c:pt>
                <c:pt idx="4">
                  <c:v>Humanities</c:v>
                </c:pt>
                <c:pt idx="5">
                  <c:v>History or Political Science</c:v>
                </c:pt>
                <c:pt idx="6">
                  <c:v>Fine Arts</c:v>
                </c:pt>
                <c:pt idx="7">
                  <c:v>English</c:v>
                </c:pt>
                <c:pt idx="8">
                  <c:v>Engineering</c:v>
                </c:pt>
                <c:pt idx="9">
                  <c:v>Education</c:v>
                </c:pt>
                <c:pt idx="10">
                  <c:v>Business</c:v>
                </c:pt>
                <c:pt idx="11">
                  <c:v>Biological Science</c:v>
                </c:pt>
                <c:pt idx="12">
                  <c:v>Agriculture</c:v>
                </c:pt>
              </c:strCache>
            </c:strRef>
          </c:cat>
          <c:val>
            <c:numRef>
              <c:f>Sheet1!$B$2:$B$14</c:f>
              <c:numCache>
                <c:formatCode>0.0%</c:formatCode>
                <c:ptCount val="13"/>
                <c:pt idx="0">
                  <c:v>0.111</c:v>
                </c:pt>
                <c:pt idx="1">
                  <c:v>0</c:v>
                </c:pt>
                <c:pt idx="2">
                  <c:v>0.111</c:v>
                </c:pt>
                <c:pt idx="3">
                  <c:v>0</c:v>
                </c:pt>
                <c:pt idx="4">
                  <c:v>0</c:v>
                </c:pt>
                <c:pt idx="5">
                  <c:v>0</c:v>
                </c:pt>
                <c:pt idx="6">
                  <c:v>0</c:v>
                </c:pt>
                <c:pt idx="7">
                  <c:v>0</c:v>
                </c:pt>
                <c:pt idx="8">
                  <c:v>0</c:v>
                </c:pt>
                <c:pt idx="9">
                  <c:v>0.111</c:v>
                </c:pt>
                <c:pt idx="10">
                  <c:v>0.55600000000000005</c:v>
                </c:pt>
                <c:pt idx="11">
                  <c:v>0.111</c:v>
                </c:pt>
                <c:pt idx="12">
                  <c:v>0</c:v>
                </c:pt>
              </c:numCache>
            </c:numRef>
          </c:val>
          <c:extLst>
            <c:ext xmlns:c16="http://schemas.microsoft.com/office/drawing/2014/chart" uri="{C3380CC4-5D6E-409C-BE32-E72D297353CC}">
              <c16:uniqueId val="{00000001-2349-47EC-A0C5-1CEDBFB5973C}"/>
            </c:ext>
          </c:extLst>
        </c:ser>
        <c:dLbls>
          <c:showLegendKey val="0"/>
          <c:showVal val="0"/>
          <c:showCatName val="0"/>
          <c:showSerName val="0"/>
          <c:showPercent val="0"/>
          <c:showBubbleSize val="0"/>
        </c:dLbls>
        <c:gapWidth val="88"/>
        <c:overlap val="-29"/>
        <c:axId val="40652288"/>
        <c:axId val="1415936"/>
      </c:barChart>
      <c:catAx>
        <c:axId val="40652288"/>
        <c:scaling>
          <c:orientation val="minMax"/>
        </c:scaling>
        <c:delete val="0"/>
        <c:axPos val="l"/>
        <c:numFmt formatCode="General" sourceLinked="1"/>
        <c:majorTickMark val="out"/>
        <c:minorTickMark val="none"/>
        <c:tickLblPos val="nextTo"/>
        <c:txPr>
          <a:bodyPr/>
          <a:lstStyle/>
          <a:p>
            <a:pPr>
              <a:defRPr sz="1300" b="1" baseline="0">
                <a:solidFill>
                  <a:schemeClr val="tx2"/>
                </a:solidFill>
              </a:defRPr>
            </a:pPr>
            <a:endParaRPr lang="en-US"/>
          </a:p>
        </c:txPr>
        <c:crossAx val="1415936"/>
        <c:crosses val="autoZero"/>
        <c:auto val="1"/>
        <c:lblAlgn val="ctr"/>
        <c:lblOffset val="100"/>
        <c:noMultiLvlLbl val="0"/>
      </c:catAx>
      <c:valAx>
        <c:axId val="1415936"/>
        <c:scaling>
          <c:orientation val="minMax"/>
          <c:max val="1"/>
          <c:min val="0"/>
        </c:scaling>
        <c:delete val="0"/>
        <c:axPos val="b"/>
        <c:numFmt formatCode="0%" sourceLinked="0"/>
        <c:majorTickMark val="out"/>
        <c:minorTickMark val="none"/>
        <c:tickLblPos val="nextTo"/>
        <c:txPr>
          <a:bodyPr/>
          <a:lstStyle/>
          <a:p>
            <a:pPr>
              <a:defRPr sz="1300" b="1" baseline="0">
                <a:solidFill>
                  <a:schemeClr val="tx2"/>
                </a:solidFill>
              </a:defRPr>
            </a:pPr>
            <a:endParaRPr lang="en-US"/>
          </a:p>
        </c:txPr>
        <c:crossAx val="40652288"/>
        <c:crosses val="autoZero"/>
        <c:crossBetween val="between"/>
        <c:majorUnit val="0.1"/>
        <c:minorUnit val="0.01"/>
      </c:valAx>
    </c:plotArea>
    <c:legend>
      <c:legendPos val="b"/>
      <c:layout>
        <c:manualLayout>
          <c:xMode val="edge"/>
          <c:yMode val="edge"/>
          <c:x val="0.38820724288076702"/>
          <c:y val="0.93613395379303799"/>
          <c:w val="0.20137963679395601"/>
          <c:h val="5.5138852877359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90999700986901"/>
          <c:y val="0.11189024982988199"/>
          <c:w val="0.71562859231204101"/>
          <c:h val="0.77732818119958003"/>
        </c:manualLayout>
      </c:layout>
      <c:barChart>
        <c:barDir val="col"/>
        <c:grouping val="clustered"/>
        <c:varyColors val="0"/>
        <c:ser>
          <c:idx val="2"/>
          <c:order val="0"/>
          <c:tx>
            <c:strRef>
              <c:f>Sheet1!$B$1</c:f>
              <c:strCache>
                <c:ptCount val="1"/>
                <c:pt idx="0">
                  <c:v>Institution</c:v>
                </c:pt>
              </c:strCache>
            </c:strRef>
          </c:tx>
          <c:spPr>
            <a:solidFill>
              <a:schemeClr val="accent4"/>
            </a:solidFill>
            <a:ln w="3173">
              <a:solidFill>
                <a:schemeClr val="tx1"/>
              </a:solidFill>
            </a:ln>
          </c:spPr>
          <c:invertIfNegative val="0"/>
          <c:dLbls>
            <c:numFmt formatCode="#,##0.0" sourceLinked="0"/>
            <c:spPr>
              <a:noFill/>
              <a:ln w="27726">
                <a:noFill/>
              </a:ln>
            </c:spPr>
            <c:txPr>
              <a:bodyPr/>
              <a:lstStyle/>
              <a:p>
                <a:pPr algn="ctr" rtl="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57.47</c:v>
                </c:pt>
                <c:pt idx="1">
                  <c:v>56.82</c:v>
                </c:pt>
                <c:pt idx="2">
                  <c:v>57.88</c:v>
                </c:pt>
              </c:numCache>
            </c:numRef>
          </c:val>
          <c:extLst>
            <c:ext xmlns:c16="http://schemas.microsoft.com/office/drawing/2014/chart" uri="{C3380CC4-5D6E-409C-BE32-E72D297353CC}">
              <c16:uniqueId val="{00000000-EB7C-49B0-8BB6-1B4B9C8A0B01}"/>
            </c:ext>
          </c:extLst>
        </c:ser>
        <c:ser>
          <c:idx val="0"/>
          <c:order val="1"/>
          <c:tx>
            <c:strRef>
              <c:f>Sheet1!$C$1</c:f>
              <c:strCache>
                <c:ptCount val="1"/>
                <c:pt idx="0">
                  <c:v>Comparison</c:v>
                </c:pt>
              </c:strCache>
            </c:strRef>
          </c:tx>
          <c:spPr>
            <a:solidFill>
              <a:schemeClr val="tx2"/>
            </a:solidFill>
            <a:ln w="3173">
              <a:solidFill>
                <a:schemeClr val="tx1"/>
              </a:solidFill>
            </a:ln>
          </c:spPr>
          <c:invertIfNegative val="0"/>
          <c:dLbls>
            <c:numFmt formatCode="#,##0.0" sourceLinked="0"/>
            <c:spPr>
              <a:noFill/>
              <a:ln w="27726">
                <a:noFill/>
              </a:ln>
            </c:spPr>
            <c:txPr>
              <a:bodyPr/>
              <a:lstStyle/>
              <a:p>
                <a:pPr algn="ctr" rtl="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49.74</c:v>
                </c:pt>
                <c:pt idx="1">
                  <c:v>49.83</c:v>
                </c:pt>
                <c:pt idx="2">
                  <c:v>49.71</c:v>
                </c:pt>
              </c:numCache>
            </c:numRef>
          </c:val>
          <c:extLst>
            <c:ext xmlns:c16="http://schemas.microsoft.com/office/drawing/2014/chart" uri="{C3380CC4-5D6E-409C-BE32-E72D297353CC}">
              <c16:uniqueId val="{00000001-EB7C-49B0-8BB6-1B4B9C8A0B01}"/>
            </c:ext>
          </c:extLst>
        </c:ser>
        <c:dLbls>
          <c:showLegendKey val="0"/>
          <c:showVal val="0"/>
          <c:showCatName val="0"/>
          <c:showSerName val="0"/>
          <c:showPercent val="0"/>
          <c:showBubbleSize val="0"/>
        </c:dLbls>
        <c:gapWidth val="50"/>
        <c:axId val="47087104"/>
        <c:axId val="1384448"/>
      </c:barChart>
      <c:catAx>
        <c:axId val="47087104"/>
        <c:scaling>
          <c:orientation val="minMax"/>
        </c:scaling>
        <c:delete val="0"/>
        <c:axPos val="b"/>
        <c:numFmt formatCode="General" sourceLinked="1"/>
        <c:majorTickMark val="none"/>
        <c:minorTickMark val="none"/>
        <c:tickLblPos val="nextTo"/>
        <c:spPr>
          <a:ln w="3467">
            <a:solidFill>
              <a:schemeClr val="tx1"/>
            </a:solidFill>
            <a:prstDash val="solid"/>
          </a:ln>
        </c:spPr>
        <c:txPr>
          <a:bodyPr rot="0" vert="horz"/>
          <a:lstStyle/>
          <a:p>
            <a:pPr rtl="0">
              <a:defRPr/>
            </a:pPr>
            <a:endParaRPr lang="en-US"/>
          </a:p>
        </c:txPr>
        <c:crossAx val="1384448"/>
        <c:crosses val="autoZero"/>
        <c:auto val="1"/>
        <c:lblAlgn val="ctr"/>
        <c:lblOffset val="100"/>
        <c:tickLblSkip val="1"/>
        <c:tickMarkSkip val="1"/>
        <c:noMultiLvlLbl val="0"/>
      </c:catAx>
      <c:valAx>
        <c:axId val="1384448"/>
        <c:scaling>
          <c:orientation val="minMax"/>
          <c:max val="60"/>
          <c:min val="40"/>
        </c:scaling>
        <c:delete val="0"/>
        <c:axPos val="l"/>
        <c:numFmt formatCode="#,##0" sourceLinked="0"/>
        <c:majorTickMark val="none"/>
        <c:minorTickMark val="none"/>
        <c:tickLblPos val="nextTo"/>
        <c:spPr>
          <a:ln w="3467">
            <a:solidFill>
              <a:schemeClr val="tx1"/>
            </a:solidFill>
            <a:prstDash val="solid"/>
          </a:ln>
        </c:spPr>
        <c:txPr>
          <a:bodyPr rot="0" vert="horz"/>
          <a:lstStyle/>
          <a:p>
            <a:pPr>
              <a:defRPr/>
            </a:pPr>
            <a:endParaRPr lang="en-US"/>
          </a:p>
        </c:txPr>
        <c:crossAx val="47087104"/>
        <c:crosses val="autoZero"/>
        <c:crossBetween val="between"/>
        <c:majorUnit val="2"/>
        <c:minorUnit val="0.04"/>
      </c:valAx>
      <c:spPr>
        <a:noFill/>
        <a:ln w="25386">
          <a:noFill/>
        </a:ln>
      </c:spPr>
    </c:plotArea>
    <c:plotVisOnly val="1"/>
    <c:dispBlanksAs val="gap"/>
    <c:showDLblsOverMax val="0"/>
  </c:chart>
  <c:spPr>
    <a:noFill/>
    <a:ln>
      <a:noFill/>
    </a:ln>
  </c:spPr>
  <c:txPr>
    <a:bodyPr/>
    <a:lstStyle/>
    <a:p>
      <a:pPr>
        <a:defRPr sz="1395"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999"/>
        </c:manualLayout>
      </c:layout>
      <c:barChart>
        <c:barDir val="col"/>
        <c:grouping val="stacked"/>
        <c:varyColors val="0"/>
        <c:ser>
          <c:idx val="1"/>
          <c:order val="0"/>
          <c:spPr>
            <a:solidFill>
              <a:schemeClr val="accent4">
                <a:lumMod val="60000"/>
                <a:lumOff val="40000"/>
              </a:schemeClr>
            </a:solidFill>
            <a:ln w="3175">
              <a:solidFill>
                <a:schemeClr val="tx2"/>
              </a:solidFill>
            </a:ln>
          </c:spPr>
          <c:invertIfNegative val="0"/>
          <c:dPt>
            <c:idx val="1"/>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1-AC33-46A8-9B40-74A1D663CB3B}"/>
              </c:ext>
            </c:extLst>
          </c:dPt>
          <c:dPt>
            <c:idx val="3"/>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3-AC33-46A8-9B40-74A1D663CB3B}"/>
              </c:ext>
            </c:extLst>
          </c:dPt>
          <c:dPt>
            <c:idx val="5"/>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5-AC33-46A8-9B40-74A1D663CB3B}"/>
              </c:ext>
            </c:extLst>
          </c:dPt>
          <c:dPt>
            <c:idx val="7"/>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7-AC33-46A8-9B40-74A1D663CB3B}"/>
              </c:ext>
            </c:extLst>
          </c:dPt>
          <c:dPt>
            <c:idx val="9"/>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9-AC33-46A8-9B40-74A1D663CB3B}"/>
              </c:ext>
            </c:extLst>
          </c:dPt>
          <c:dLbls>
            <c:numFmt formatCode="0.0%" sourceLinked="0"/>
            <c:spPr>
              <a:noFill/>
              <a:ln w="1903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Amount of contact with faculty</c:v>
                </c:pt>
                <c:pt idx="1">
                  <c:v>comp</c:v>
                </c:pt>
                <c:pt idx="2">
                  <c:v>Academic advising</c:v>
                </c:pt>
                <c:pt idx="3">
                  <c:v>comp</c:v>
                </c:pt>
                <c:pt idx="4">
                  <c:v>Tutoring or other academic assistance</c:v>
                </c:pt>
                <c:pt idx="5">
                  <c:v>comp</c:v>
                </c:pt>
                <c:pt idx="6">
                  <c:v>Class size</c:v>
                </c:pt>
                <c:pt idx="7">
                  <c:v>comp</c:v>
                </c:pt>
              </c:strCache>
            </c:strRef>
          </c:cat>
          <c:val>
            <c:numRef>
              <c:f>Sheet1!$B$2:$B$9</c:f>
              <c:numCache>
                <c:formatCode>0.0%</c:formatCode>
                <c:ptCount val="8"/>
                <c:pt idx="0">
                  <c:v>0.182</c:v>
                </c:pt>
                <c:pt idx="1">
                  <c:v>0.42</c:v>
                </c:pt>
                <c:pt idx="2">
                  <c:v>0.318</c:v>
                </c:pt>
                <c:pt idx="3">
                  <c:v>0.29699999999999999</c:v>
                </c:pt>
                <c:pt idx="4">
                  <c:v>0.38900000000000001</c:v>
                </c:pt>
                <c:pt idx="5">
                  <c:v>0.374</c:v>
                </c:pt>
                <c:pt idx="6">
                  <c:v>0.318</c:v>
                </c:pt>
                <c:pt idx="7">
                  <c:v>0.443</c:v>
                </c:pt>
              </c:numCache>
            </c:numRef>
          </c:val>
          <c:extLst>
            <c:ext xmlns:c16="http://schemas.microsoft.com/office/drawing/2014/chart" uri="{C3380CC4-5D6E-409C-BE32-E72D297353CC}">
              <c16:uniqueId val="{0000000A-AC33-46A8-9B40-74A1D663CB3B}"/>
            </c:ext>
          </c:extLst>
        </c:ser>
        <c:ser>
          <c:idx val="0"/>
          <c:order val="1"/>
          <c:spPr>
            <a:solidFill>
              <a:schemeClr val="accent1"/>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C-AC33-46A8-9B40-74A1D663CB3B}"/>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E-AC33-46A8-9B40-74A1D663CB3B}"/>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10-AC33-46A8-9B40-74A1D663CB3B}"/>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12-AC33-46A8-9B40-74A1D663CB3B}"/>
              </c:ext>
            </c:extLst>
          </c:dPt>
          <c:dPt>
            <c:idx val="4"/>
            <c:invertIfNegative val="0"/>
            <c:bubble3D val="0"/>
            <c:spPr>
              <a:solidFill>
                <a:schemeClr val="accent4"/>
              </a:solidFill>
              <a:ln w="3175">
                <a:solidFill>
                  <a:schemeClr val="tx1"/>
                </a:solidFill>
              </a:ln>
            </c:spPr>
            <c:extLst>
              <c:ext xmlns:c16="http://schemas.microsoft.com/office/drawing/2014/chart" uri="{C3380CC4-5D6E-409C-BE32-E72D297353CC}">
                <c16:uniqueId val="{00000014-AC33-46A8-9B40-74A1D663CB3B}"/>
              </c:ext>
            </c:extLst>
          </c:dPt>
          <c:dPt>
            <c:idx val="5"/>
            <c:invertIfNegative val="0"/>
            <c:bubble3D val="0"/>
            <c:spPr>
              <a:solidFill>
                <a:schemeClr val="tx2"/>
              </a:solidFill>
              <a:ln w="3175">
                <a:solidFill>
                  <a:schemeClr val="tx1"/>
                </a:solidFill>
              </a:ln>
            </c:spPr>
            <c:extLst>
              <c:ext xmlns:c16="http://schemas.microsoft.com/office/drawing/2014/chart" uri="{C3380CC4-5D6E-409C-BE32-E72D297353CC}">
                <c16:uniqueId val="{00000016-AC33-46A8-9B40-74A1D663CB3B}"/>
              </c:ext>
            </c:extLst>
          </c:dPt>
          <c:dPt>
            <c:idx val="6"/>
            <c:invertIfNegative val="0"/>
            <c:bubble3D val="0"/>
            <c:spPr>
              <a:solidFill>
                <a:schemeClr val="accent4"/>
              </a:solidFill>
              <a:ln w="3175">
                <a:solidFill>
                  <a:schemeClr val="tx1"/>
                </a:solidFill>
              </a:ln>
            </c:spPr>
            <c:extLst>
              <c:ext xmlns:c16="http://schemas.microsoft.com/office/drawing/2014/chart" uri="{C3380CC4-5D6E-409C-BE32-E72D297353CC}">
                <c16:uniqueId val="{00000018-AC33-46A8-9B40-74A1D663CB3B}"/>
              </c:ext>
            </c:extLst>
          </c:dPt>
          <c:dPt>
            <c:idx val="7"/>
            <c:invertIfNegative val="0"/>
            <c:bubble3D val="0"/>
            <c:spPr>
              <a:solidFill>
                <a:schemeClr val="tx2"/>
              </a:solidFill>
              <a:ln w="3175">
                <a:solidFill>
                  <a:schemeClr val="tx1"/>
                </a:solidFill>
              </a:ln>
            </c:spPr>
            <c:extLst>
              <c:ext xmlns:c16="http://schemas.microsoft.com/office/drawing/2014/chart" uri="{C3380CC4-5D6E-409C-BE32-E72D297353CC}">
                <c16:uniqueId val="{0000001A-AC33-46A8-9B40-74A1D663CB3B}"/>
              </c:ext>
            </c:extLst>
          </c:dPt>
          <c:dPt>
            <c:idx val="8"/>
            <c:invertIfNegative val="0"/>
            <c:bubble3D val="0"/>
            <c:spPr>
              <a:solidFill>
                <a:schemeClr val="accent4"/>
              </a:solidFill>
              <a:ln w="3175">
                <a:solidFill>
                  <a:schemeClr val="tx1"/>
                </a:solidFill>
              </a:ln>
            </c:spPr>
            <c:extLst>
              <c:ext xmlns:c16="http://schemas.microsoft.com/office/drawing/2014/chart" uri="{C3380CC4-5D6E-409C-BE32-E72D297353CC}">
                <c16:uniqueId val="{0000001C-AC33-46A8-9B40-74A1D663CB3B}"/>
              </c:ext>
            </c:extLst>
          </c:dPt>
          <c:dPt>
            <c:idx val="9"/>
            <c:invertIfNegative val="0"/>
            <c:bubble3D val="0"/>
            <c:spPr>
              <a:solidFill>
                <a:schemeClr val="tx2"/>
              </a:solidFill>
              <a:ln w="3175">
                <a:solidFill>
                  <a:schemeClr val="tx1"/>
                </a:solidFill>
              </a:ln>
            </c:spPr>
            <c:extLst>
              <c:ext xmlns:c16="http://schemas.microsoft.com/office/drawing/2014/chart" uri="{C3380CC4-5D6E-409C-BE32-E72D297353CC}">
                <c16:uniqueId val="{0000001E-AC33-46A8-9B40-74A1D663CB3B}"/>
              </c:ext>
            </c:extLst>
          </c:dPt>
          <c:dPt>
            <c:idx val="11"/>
            <c:invertIfNegative val="0"/>
            <c:bubble3D val="0"/>
            <c:spPr>
              <a:solidFill>
                <a:srgbClr val="FFCC00"/>
              </a:solidFill>
              <a:ln w="3175">
                <a:solidFill>
                  <a:schemeClr val="tx1"/>
                </a:solidFill>
              </a:ln>
            </c:spPr>
            <c:extLst>
              <c:ext xmlns:c16="http://schemas.microsoft.com/office/drawing/2014/chart" uri="{C3380CC4-5D6E-409C-BE32-E72D297353CC}">
                <c16:uniqueId val="{00000020-AC33-46A8-9B40-74A1D663CB3B}"/>
              </c:ext>
            </c:extLst>
          </c:dPt>
          <c:dLbls>
            <c:numFmt formatCode="0.0%" sourceLinked="0"/>
            <c:spPr>
              <a:noFill/>
              <a:ln w="1903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Amount of contact with faculty</c:v>
                </c:pt>
                <c:pt idx="1">
                  <c:v>comp</c:v>
                </c:pt>
                <c:pt idx="2">
                  <c:v>Academic advising</c:v>
                </c:pt>
                <c:pt idx="3">
                  <c:v>comp</c:v>
                </c:pt>
                <c:pt idx="4">
                  <c:v>Tutoring or other academic assistance</c:v>
                </c:pt>
                <c:pt idx="5">
                  <c:v>comp</c:v>
                </c:pt>
                <c:pt idx="6">
                  <c:v>Class size</c:v>
                </c:pt>
                <c:pt idx="7">
                  <c:v>comp</c:v>
                </c:pt>
              </c:strCache>
            </c:strRef>
          </c:cat>
          <c:val>
            <c:numRef>
              <c:f>Sheet1!$C$2:$C$9</c:f>
              <c:numCache>
                <c:formatCode>0.0%</c:formatCode>
                <c:ptCount val="8"/>
                <c:pt idx="0">
                  <c:v>0.68200000000000005</c:v>
                </c:pt>
                <c:pt idx="1">
                  <c:v>0.373</c:v>
                </c:pt>
                <c:pt idx="2">
                  <c:v>0.45500000000000002</c:v>
                </c:pt>
                <c:pt idx="3">
                  <c:v>0.22800000000000001</c:v>
                </c:pt>
                <c:pt idx="4">
                  <c:v>0.33300000000000002</c:v>
                </c:pt>
                <c:pt idx="5">
                  <c:v>0.26500000000000001</c:v>
                </c:pt>
                <c:pt idx="6">
                  <c:v>0.63600000000000001</c:v>
                </c:pt>
                <c:pt idx="7">
                  <c:v>0.375</c:v>
                </c:pt>
              </c:numCache>
            </c:numRef>
          </c:val>
          <c:extLst>
            <c:ext xmlns:c16="http://schemas.microsoft.com/office/drawing/2014/chart" uri="{C3380CC4-5D6E-409C-BE32-E72D297353CC}">
              <c16:uniqueId val="{00000021-AC33-46A8-9B40-74A1D663CB3B}"/>
            </c:ext>
          </c:extLst>
        </c:ser>
        <c:dLbls>
          <c:showLegendKey val="0"/>
          <c:showVal val="0"/>
          <c:showCatName val="0"/>
          <c:showSerName val="0"/>
          <c:showPercent val="0"/>
          <c:showBubbleSize val="0"/>
        </c:dLbls>
        <c:gapWidth val="31"/>
        <c:overlap val="100"/>
        <c:axId val="47141376"/>
        <c:axId val="1387328"/>
      </c:barChart>
      <c:catAx>
        <c:axId val="47141376"/>
        <c:scaling>
          <c:orientation val="minMax"/>
        </c:scaling>
        <c:delete val="0"/>
        <c:axPos val="b"/>
        <c:majorGridlines/>
        <c:numFmt formatCode="General" sourceLinked="0"/>
        <c:majorTickMark val="none"/>
        <c:minorTickMark val="none"/>
        <c:tickLblPos val="none"/>
        <c:crossAx val="1387328"/>
        <c:crosses val="autoZero"/>
        <c:auto val="1"/>
        <c:lblAlgn val="ctr"/>
        <c:lblOffset val="100"/>
        <c:tickLblSkip val="2"/>
        <c:tickMarkSkip val="2"/>
        <c:noMultiLvlLbl val="0"/>
      </c:catAx>
      <c:valAx>
        <c:axId val="1387328"/>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47141376"/>
        <c:crosses val="autoZero"/>
        <c:crossBetween val="between"/>
        <c:majorUnit val="0.1"/>
      </c:valAx>
      <c:spPr>
        <a:noFill/>
        <a:ln w="25398">
          <a:noFill/>
        </a:ln>
      </c:spPr>
    </c:plotArea>
    <c:plotVisOnly val="1"/>
    <c:dispBlanksAs val="gap"/>
    <c:showDLblsOverMax val="0"/>
  </c:chart>
  <c:spPr>
    <a:noFill/>
    <a:ln>
      <a:noFill/>
    </a:ln>
  </c:spPr>
  <c:txPr>
    <a:bodyPr/>
    <a:lstStyle/>
    <a:p>
      <a:pPr>
        <a:defRPr sz="1398"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9E-2"/>
          <c:w val="0.94561598224195298"/>
          <c:h val="0.93282149712092899"/>
        </c:manualLayout>
      </c:layout>
      <c:barChart>
        <c:barDir val="col"/>
        <c:grouping val="stacked"/>
        <c:varyColors val="0"/>
        <c:ser>
          <c:idx val="1"/>
          <c:order val="0"/>
          <c:tx>
            <c:strRef>
              <c:f>Sheet1!$C$1</c:f>
              <c:strCache>
                <c:ptCount val="1"/>
                <c:pt idx="0">
                  <c:v>satisfied</c:v>
                </c:pt>
              </c:strCache>
            </c:strRef>
          </c:tx>
          <c:spPr>
            <a:solidFill>
              <a:schemeClr val="accent4">
                <a:lumMod val="60000"/>
                <a:lumOff val="40000"/>
              </a:schemeClr>
            </a:solidFill>
            <a:ln w="3175">
              <a:solidFill>
                <a:schemeClr val="tx1"/>
              </a:solidFill>
            </a:ln>
          </c:spPr>
          <c:invertIfNegative val="0"/>
          <c:dPt>
            <c:idx val="1"/>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1-8F7B-4844-8D8F-9515AA8A153B}"/>
              </c:ext>
            </c:extLst>
          </c:dPt>
          <c:dPt>
            <c:idx val="3"/>
            <c:invertIfNegative val="0"/>
            <c:bubble3D val="0"/>
            <c:spPr>
              <a:solidFill>
                <a:schemeClr val="tx2">
                  <a:lumMod val="50000"/>
                  <a:lumOff val="50000"/>
                </a:schemeClr>
              </a:solidFill>
              <a:ln w="3175">
                <a:solidFill>
                  <a:schemeClr val="tx1"/>
                </a:solidFill>
              </a:ln>
            </c:spPr>
            <c:extLst>
              <c:ext xmlns:c16="http://schemas.microsoft.com/office/drawing/2014/chart" uri="{C3380CC4-5D6E-409C-BE32-E72D297353CC}">
                <c16:uniqueId val="{00000003-8F7B-4844-8D8F-9515AA8A153B}"/>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Respect for the expression of diverse beliefs</c:v>
                </c:pt>
                <c:pt idx="1">
                  <c:v>comp</c:v>
                </c:pt>
                <c:pt idx="2">
                  <c:v>Racial/ethnic diversity of the student body</c:v>
                </c:pt>
                <c:pt idx="3">
                  <c:v>comp</c:v>
                </c:pt>
              </c:strCache>
            </c:strRef>
          </c:cat>
          <c:val>
            <c:numRef>
              <c:f>Sheet1!$C$2:$C$5</c:f>
              <c:numCache>
                <c:formatCode>0.0%</c:formatCode>
                <c:ptCount val="4"/>
                <c:pt idx="0">
                  <c:v>0.27300000000000002</c:v>
                </c:pt>
                <c:pt idx="1">
                  <c:v>0.40600000000000003</c:v>
                </c:pt>
                <c:pt idx="2">
                  <c:v>0.36399999999999999</c:v>
                </c:pt>
                <c:pt idx="3">
                  <c:v>0.35699999999999998</c:v>
                </c:pt>
              </c:numCache>
            </c:numRef>
          </c:val>
          <c:extLst>
            <c:ext xmlns:c16="http://schemas.microsoft.com/office/drawing/2014/chart" uri="{C3380CC4-5D6E-409C-BE32-E72D297353CC}">
              <c16:uniqueId val="{00000004-8F7B-4844-8D8F-9515AA8A153B}"/>
            </c:ext>
          </c:extLst>
        </c:ser>
        <c:ser>
          <c:idx val="0"/>
          <c:order val="1"/>
          <c:tx>
            <c:strRef>
              <c:f>Sheet1!$B$1</c:f>
              <c:strCache>
                <c:ptCount val="1"/>
                <c:pt idx="0">
                  <c:v>very satisfied</c:v>
                </c:pt>
              </c:strCache>
            </c:strRef>
          </c:tx>
          <c:spPr>
            <a:solidFill>
              <a:schemeClr val="accent2"/>
            </a:solidFill>
            <a:ln w="3175">
              <a:solidFill>
                <a:schemeClr val="tx1"/>
              </a:solidFill>
            </a:ln>
          </c:spPr>
          <c:invertIfNegative val="0"/>
          <c:dPt>
            <c:idx val="0"/>
            <c:invertIfNegative val="0"/>
            <c:bubble3D val="0"/>
            <c:spPr>
              <a:solidFill>
                <a:schemeClr val="accent4"/>
              </a:solidFill>
              <a:ln w="3175">
                <a:solidFill>
                  <a:schemeClr val="tx1"/>
                </a:solidFill>
              </a:ln>
            </c:spPr>
            <c:extLst>
              <c:ext xmlns:c16="http://schemas.microsoft.com/office/drawing/2014/chart" uri="{C3380CC4-5D6E-409C-BE32-E72D297353CC}">
                <c16:uniqueId val="{00000006-8F7B-4844-8D8F-9515AA8A153B}"/>
              </c:ext>
            </c:extLst>
          </c:dPt>
          <c:dPt>
            <c:idx val="1"/>
            <c:invertIfNegative val="0"/>
            <c:bubble3D val="0"/>
            <c:spPr>
              <a:solidFill>
                <a:schemeClr val="tx2"/>
              </a:solidFill>
              <a:ln w="3175">
                <a:solidFill>
                  <a:schemeClr val="tx1"/>
                </a:solidFill>
              </a:ln>
            </c:spPr>
            <c:extLst>
              <c:ext xmlns:c16="http://schemas.microsoft.com/office/drawing/2014/chart" uri="{C3380CC4-5D6E-409C-BE32-E72D297353CC}">
                <c16:uniqueId val="{00000007-7854-48DB-AADC-967399847259}"/>
              </c:ext>
            </c:extLst>
          </c:dPt>
          <c:dPt>
            <c:idx val="2"/>
            <c:invertIfNegative val="0"/>
            <c:bubble3D val="0"/>
            <c:spPr>
              <a:solidFill>
                <a:schemeClr val="accent4"/>
              </a:solidFill>
              <a:ln w="3175">
                <a:solidFill>
                  <a:schemeClr val="tx1"/>
                </a:solidFill>
              </a:ln>
            </c:spPr>
            <c:extLst>
              <c:ext xmlns:c16="http://schemas.microsoft.com/office/drawing/2014/chart" uri="{C3380CC4-5D6E-409C-BE32-E72D297353CC}">
                <c16:uniqueId val="{00000008-8F7B-4844-8D8F-9515AA8A153B}"/>
              </c:ext>
            </c:extLst>
          </c:dPt>
          <c:dPt>
            <c:idx val="3"/>
            <c:invertIfNegative val="0"/>
            <c:bubble3D val="0"/>
            <c:spPr>
              <a:solidFill>
                <a:schemeClr val="tx2"/>
              </a:solidFill>
              <a:ln w="3175">
                <a:solidFill>
                  <a:schemeClr val="tx1"/>
                </a:solidFill>
              </a:ln>
            </c:spPr>
            <c:extLst>
              <c:ext xmlns:c16="http://schemas.microsoft.com/office/drawing/2014/chart" uri="{C3380CC4-5D6E-409C-BE32-E72D297353CC}">
                <c16:uniqueId val="{0000000B-7854-48DB-AADC-967399847259}"/>
              </c:ext>
            </c:extLst>
          </c:dPt>
          <c:dLbls>
            <c:numFmt formatCode="0.0%" sourceLinked="0"/>
            <c:spPr>
              <a:noFill/>
              <a:ln w="1909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Respect for the expression of diverse beliefs</c:v>
                </c:pt>
                <c:pt idx="1">
                  <c:v>comp</c:v>
                </c:pt>
                <c:pt idx="2">
                  <c:v>Racial/ethnic diversity of the student body</c:v>
                </c:pt>
                <c:pt idx="3">
                  <c:v>comp</c:v>
                </c:pt>
              </c:strCache>
            </c:strRef>
          </c:cat>
          <c:val>
            <c:numRef>
              <c:f>Sheet1!$B$2:$B$5</c:f>
              <c:numCache>
                <c:formatCode>0.0%</c:formatCode>
                <c:ptCount val="4"/>
                <c:pt idx="0">
                  <c:v>0.5</c:v>
                </c:pt>
                <c:pt idx="1">
                  <c:v>0.34499999999999997</c:v>
                </c:pt>
                <c:pt idx="2">
                  <c:v>0.45500000000000002</c:v>
                </c:pt>
                <c:pt idx="3">
                  <c:v>0.33800000000000002</c:v>
                </c:pt>
              </c:numCache>
            </c:numRef>
          </c:val>
          <c:extLst>
            <c:ext xmlns:c16="http://schemas.microsoft.com/office/drawing/2014/chart" uri="{C3380CC4-5D6E-409C-BE32-E72D297353CC}">
              <c16:uniqueId val="{00000009-8F7B-4844-8D8F-9515AA8A153B}"/>
            </c:ext>
          </c:extLst>
        </c:ser>
        <c:dLbls>
          <c:showLegendKey val="0"/>
          <c:showVal val="0"/>
          <c:showCatName val="0"/>
          <c:showSerName val="0"/>
          <c:showPercent val="0"/>
          <c:showBubbleSize val="0"/>
        </c:dLbls>
        <c:gapWidth val="131"/>
        <c:overlap val="100"/>
        <c:axId val="47248896"/>
        <c:axId val="1389632"/>
      </c:barChart>
      <c:catAx>
        <c:axId val="47248896"/>
        <c:scaling>
          <c:orientation val="minMax"/>
        </c:scaling>
        <c:delete val="0"/>
        <c:axPos val="b"/>
        <c:majorGridlines/>
        <c:numFmt formatCode="General" sourceLinked="0"/>
        <c:majorTickMark val="none"/>
        <c:minorTickMark val="none"/>
        <c:tickLblPos val="none"/>
        <c:crossAx val="1389632"/>
        <c:crosses val="autoZero"/>
        <c:auto val="1"/>
        <c:lblAlgn val="ctr"/>
        <c:lblOffset val="100"/>
        <c:tickLblSkip val="2"/>
        <c:tickMarkSkip val="2"/>
        <c:noMultiLvlLbl val="0"/>
      </c:catAx>
      <c:valAx>
        <c:axId val="1389632"/>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7248896"/>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434906661948098E-2"/>
          <c:y val="4.0209524323158198E-2"/>
          <c:w val="0.94561598224195298"/>
          <c:h val="0.93282149712092999"/>
        </c:manualLayout>
      </c:layout>
      <c:barChart>
        <c:barDir val="col"/>
        <c:grouping val="stacked"/>
        <c:varyColors val="0"/>
        <c:ser>
          <c:idx val="1"/>
          <c:order val="0"/>
          <c:tx>
            <c:strRef>
              <c:f>Sheet1!$B$1</c:f>
              <c:strCache>
                <c:ptCount val="1"/>
                <c:pt idx="0">
                  <c:v>satisfied</c:v>
                </c:pt>
              </c:strCache>
            </c:strRef>
          </c:tx>
          <c:spPr>
            <a:solidFill>
              <a:schemeClr val="accent4">
                <a:lumMod val="60000"/>
                <a:lumOff val="40000"/>
              </a:schemeClr>
            </a:solidFill>
            <a:ln w="12700">
              <a:solidFill>
                <a:schemeClr val="tx2">
                  <a:alpha val="51000"/>
                </a:schemeClr>
              </a:solidFill>
            </a:ln>
          </c:spPr>
          <c:invertIfNegative val="0"/>
          <c:dPt>
            <c:idx val="0"/>
            <c:invertIfNegative val="0"/>
            <c:bubble3D val="0"/>
            <c:extLst>
              <c:ext xmlns:c16="http://schemas.microsoft.com/office/drawing/2014/chart" uri="{C3380CC4-5D6E-409C-BE32-E72D297353CC}">
                <c16:uniqueId val="{00000001-9F66-4411-994E-4080729F95D3}"/>
              </c:ext>
            </c:extLst>
          </c:dPt>
          <c:dPt>
            <c:idx val="1"/>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3-9F66-4411-994E-4080729F95D3}"/>
              </c:ext>
            </c:extLst>
          </c:dPt>
          <c:dPt>
            <c:idx val="2"/>
            <c:invertIfNegative val="0"/>
            <c:bubble3D val="0"/>
            <c:extLst>
              <c:ext xmlns:c16="http://schemas.microsoft.com/office/drawing/2014/chart" uri="{C3380CC4-5D6E-409C-BE32-E72D297353CC}">
                <c16:uniqueId val="{00000005-9F66-4411-994E-4080729F95D3}"/>
              </c:ext>
            </c:extLst>
          </c:dPt>
          <c:dPt>
            <c:idx val="3"/>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7-9F66-4411-994E-4080729F95D3}"/>
              </c:ext>
            </c:extLst>
          </c:dPt>
          <c:dPt>
            <c:idx val="4"/>
            <c:invertIfNegative val="0"/>
            <c:bubble3D val="0"/>
            <c:extLst>
              <c:ext xmlns:c16="http://schemas.microsoft.com/office/drawing/2014/chart" uri="{C3380CC4-5D6E-409C-BE32-E72D297353CC}">
                <c16:uniqueId val="{00000009-9F66-4411-994E-4080729F95D3}"/>
              </c:ext>
            </c:extLst>
          </c:dPt>
          <c:dPt>
            <c:idx val="5"/>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B-9F66-4411-994E-4080729F95D3}"/>
              </c:ext>
            </c:extLst>
          </c:dPt>
          <c:dPt>
            <c:idx val="6"/>
            <c:invertIfNegative val="0"/>
            <c:bubble3D val="0"/>
            <c:extLst>
              <c:ext xmlns:c16="http://schemas.microsoft.com/office/drawing/2014/chart" uri="{C3380CC4-5D6E-409C-BE32-E72D297353CC}">
                <c16:uniqueId val="{0000000D-9F66-4411-994E-4080729F95D3}"/>
              </c:ext>
            </c:extLst>
          </c:dPt>
          <c:dPt>
            <c:idx val="7"/>
            <c:invertIfNegative val="0"/>
            <c:bubble3D val="0"/>
            <c:spPr>
              <a:solidFill>
                <a:schemeClr val="tx2">
                  <a:lumMod val="50000"/>
                  <a:lumOff val="50000"/>
                </a:schemeClr>
              </a:solidFill>
              <a:ln w="12700">
                <a:solidFill>
                  <a:schemeClr val="tx2">
                    <a:alpha val="51000"/>
                  </a:schemeClr>
                </a:solidFill>
              </a:ln>
            </c:spPr>
            <c:extLst>
              <c:ext xmlns:c16="http://schemas.microsoft.com/office/drawing/2014/chart" uri="{C3380CC4-5D6E-409C-BE32-E72D297353CC}">
                <c16:uniqueId val="{0000000F-9F66-4411-994E-4080729F95D3}"/>
              </c:ext>
            </c:extLst>
          </c:dPt>
          <c:dPt>
            <c:idx val="8"/>
            <c:invertIfNegative val="0"/>
            <c:bubble3D val="0"/>
            <c:extLst>
              <c:ext xmlns:c16="http://schemas.microsoft.com/office/drawing/2014/chart" uri="{C3380CC4-5D6E-409C-BE32-E72D297353CC}">
                <c16:uniqueId val="{00000011-9F66-4411-994E-4080729F95D3}"/>
              </c:ext>
            </c:extLst>
          </c:dPt>
          <c:dPt>
            <c:idx val="9"/>
            <c:invertIfNegative val="0"/>
            <c:bubble3D val="0"/>
            <c:extLst>
              <c:ext xmlns:c16="http://schemas.microsoft.com/office/drawing/2014/chart" uri="{C3380CC4-5D6E-409C-BE32-E72D297353CC}">
                <c16:uniqueId val="{00000013-9F66-4411-994E-4080729F95D3}"/>
              </c:ext>
            </c:extLst>
          </c:dPt>
          <c:dPt>
            <c:idx val="10"/>
            <c:invertIfNegative val="0"/>
            <c:bubble3D val="0"/>
            <c:extLst>
              <c:ext xmlns:c16="http://schemas.microsoft.com/office/drawing/2014/chart" uri="{C3380CC4-5D6E-409C-BE32-E72D297353CC}">
                <c16:uniqueId val="{00000015-9F66-4411-994E-4080729F95D3}"/>
              </c:ext>
            </c:extLst>
          </c:dPt>
          <c:dPt>
            <c:idx val="11"/>
            <c:invertIfNegative val="0"/>
            <c:bubble3D val="0"/>
            <c:extLst>
              <c:ext xmlns:c16="http://schemas.microsoft.com/office/drawing/2014/chart" uri="{C3380CC4-5D6E-409C-BE32-E72D297353CC}">
                <c16:uniqueId val="{00000017-9F66-4411-994E-4080729F95D3}"/>
              </c:ext>
            </c:extLst>
          </c:dPt>
          <c:dLbls>
            <c:dLbl>
              <c:idx val="8"/>
              <c:layout>
                <c:manualLayout>
                  <c:x val="1.4044943820224599E-3"/>
                  <c:y val="3.424657534246459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F66-4411-994E-4080729F95D3}"/>
                </c:ext>
              </c:extLst>
            </c:dLbl>
            <c:numFmt formatCode="0.0%" sourceLinked="0"/>
            <c:spPr>
              <a:noFill/>
              <a:ln w="1906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Career-related resources and support</c:v>
                </c:pt>
                <c:pt idx="1">
                  <c:v>comp</c:v>
                </c:pt>
                <c:pt idx="2">
                  <c:v>Financial aid package</c:v>
                </c:pt>
                <c:pt idx="3">
                  <c:v>comp</c:v>
                </c:pt>
                <c:pt idx="4">
                  <c:v>Student housing (e.g., residence halls)</c:v>
                </c:pt>
                <c:pt idx="5">
                  <c:v>comp</c:v>
                </c:pt>
                <c:pt idx="6">
                  <c:v>Overall sense of community among students</c:v>
                </c:pt>
                <c:pt idx="7">
                  <c:v>comp</c:v>
                </c:pt>
              </c:strCache>
            </c:strRef>
          </c:cat>
          <c:val>
            <c:numRef>
              <c:f>Sheet1!$B$2:$B$9</c:f>
              <c:numCache>
                <c:formatCode>0.0%</c:formatCode>
                <c:ptCount val="8"/>
                <c:pt idx="0">
                  <c:v>0.36399999999999999</c:v>
                </c:pt>
                <c:pt idx="1">
                  <c:v>0.34899999999999998</c:v>
                </c:pt>
                <c:pt idx="2">
                  <c:v>0.42899999999999999</c:v>
                </c:pt>
                <c:pt idx="3">
                  <c:v>0.318</c:v>
                </c:pt>
                <c:pt idx="4">
                  <c:v>0.28599999999999998</c:v>
                </c:pt>
                <c:pt idx="5">
                  <c:v>0.27500000000000002</c:v>
                </c:pt>
                <c:pt idx="6">
                  <c:v>0.45500000000000002</c:v>
                </c:pt>
                <c:pt idx="7">
                  <c:v>0.35499999999999998</c:v>
                </c:pt>
              </c:numCache>
            </c:numRef>
          </c:val>
          <c:extLst>
            <c:ext xmlns:c16="http://schemas.microsoft.com/office/drawing/2014/chart" uri="{C3380CC4-5D6E-409C-BE32-E72D297353CC}">
              <c16:uniqueId val="{00000018-9F66-4411-994E-4080729F95D3}"/>
            </c:ext>
          </c:extLst>
        </c:ser>
        <c:ser>
          <c:idx val="0"/>
          <c:order val="1"/>
          <c:tx>
            <c:strRef>
              <c:f>Sheet1!$C$1</c:f>
              <c:strCache>
                <c:ptCount val="1"/>
                <c:pt idx="0">
                  <c:v>very satisfied</c:v>
                </c:pt>
              </c:strCache>
            </c:strRef>
          </c:tx>
          <c:spPr>
            <a:solidFill>
              <a:schemeClr val="accent2"/>
            </a:solidFill>
            <a:ln w="9525">
              <a:solidFill>
                <a:schemeClr val="tx2">
                  <a:alpha val="50000"/>
                </a:schemeClr>
              </a:solidFill>
            </a:ln>
          </c:spPr>
          <c:invertIfNegative val="0"/>
          <c:dPt>
            <c:idx val="0"/>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1A-9F66-4411-994E-4080729F95D3}"/>
              </c:ext>
            </c:extLst>
          </c:dPt>
          <c:dPt>
            <c:idx val="1"/>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3-3284-44A0-A3EA-83F20DDADCF2}"/>
              </c:ext>
            </c:extLst>
          </c:dPt>
          <c:dPt>
            <c:idx val="2"/>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1C-9F66-4411-994E-4080729F95D3}"/>
              </c:ext>
            </c:extLst>
          </c:dPt>
          <c:dPt>
            <c:idx val="3"/>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7-3284-44A0-A3EA-83F20DDADCF2}"/>
              </c:ext>
            </c:extLst>
          </c:dPt>
          <c:dPt>
            <c:idx val="4"/>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1E-9F66-4411-994E-4080729F95D3}"/>
              </c:ext>
            </c:extLst>
          </c:dPt>
          <c:dPt>
            <c:idx val="5"/>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B-3284-44A0-A3EA-83F20DDADCF2}"/>
              </c:ext>
            </c:extLst>
          </c:dPt>
          <c:dPt>
            <c:idx val="6"/>
            <c:invertIfNegative val="0"/>
            <c:bubble3D val="0"/>
            <c:spPr>
              <a:solidFill>
                <a:schemeClr val="accent4"/>
              </a:solidFill>
              <a:ln w="9525">
                <a:solidFill>
                  <a:schemeClr val="tx2">
                    <a:alpha val="50000"/>
                  </a:schemeClr>
                </a:solidFill>
              </a:ln>
            </c:spPr>
            <c:extLst>
              <c:ext xmlns:c16="http://schemas.microsoft.com/office/drawing/2014/chart" uri="{C3380CC4-5D6E-409C-BE32-E72D297353CC}">
                <c16:uniqueId val="{00000020-9F66-4411-994E-4080729F95D3}"/>
              </c:ext>
            </c:extLst>
          </c:dPt>
          <c:dPt>
            <c:idx val="7"/>
            <c:invertIfNegative val="0"/>
            <c:bubble3D val="0"/>
            <c:spPr>
              <a:solidFill>
                <a:schemeClr val="tx2"/>
              </a:solidFill>
              <a:ln w="9525">
                <a:solidFill>
                  <a:schemeClr val="tx2">
                    <a:alpha val="50000"/>
                  </a:schemeClr>
                </a:solidFill>
              </a:ln>
            </c:spPr>
            <c:extLst>
              <c:ext xmlns:c16="http://schemas.microsoft.com/office/drawing/2014/chart" uri="{C3380CC4-5D6E-409C-BE32-E72D297353CC}">
                <c16:uniqueId val="{0000001F-3284-44A0-A3EA-83F20DDADCF2}"/>
              </c:ext>
            </c:extLst>
          </c:dPt>
          <c:dPt>
            <c:idx val="8"/>
            <c:invertIfNegative val="0"/>
            <c:bubble3D val="0"/>
            <c:spPr>
              <a:solidFill>
                <a:srgbClr val="C5FFFE"/>
              </a:solidFill>
              <a:ln w="9525">
                <a:solidFill>
                  <a:schemeClr val="tx2">
                    <a:alpha val="50000"/>
                  </a:schemeClr>
                </a:solidFill>
              </a:ln>
            </c:spPr>
            <c:extLst>
              <c:ext xmlns:c16="http://schemas.microsoft.com/office/drawing/2014/chart" uri="{C3380CC4-5D6E-409C-BE32-E72D297353CC}">
                <c16:uniqueId val="{00000022-9F66-4411-994E-4080729F95D3}"/>
              </c:ext>
            </c:extLst>
          </c:dPt>
          <c:dPt>
            <c:idx val="10"/>
            <c:invertIfNegative val="0"/>
            <c:bubble3D val="0"/>
            <c:spPr>
              <a:solidFill>
                <a:srgbClr val="C5FFFE"/>
              </a:solidFill>
              <a:ln w="9525">
                <a:solidFill>
                  <a:schemeClr val="tx2">
                    <a:alpha val="50000"/>
                  </a:schemeClr>
                </a:solidFill>
              </a:ln>
            </c:spPr>
            <c:extLst>
              <c:ext xmlns:c16="http://schemas.microsoft.com/office/drawing/2014/chart" uri="{C3380CC4-5D6E-409C-BE32-E72D297353CC}">
                <c16:uniqueId val="{00000024-9F66-4411-994E-4080729F95D3}"/>
              </c:ext>
            </c:extLst>
          </c:dPt>
          <c:dLbls>
            <c:numFmt formatCode="0.0%" sourceLinked="0"/>
            <c:spPr>
              <a:noFill/>
              <a:ln w="1906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Career-related resources and support</c:v>
                </c:pt>
                <c:pt idx="1">
                  <c:v>comp</c:v>
                </c:pt>
                <c:pt idx="2">
                  <c:v>Financial aid package</c:v>
                </c:pt>
                <c:pt idx="3">
                  <c:v>comp</c:v>
                </c:pt>
                <c:pt idx="4">
                  <c:v>Student housing (e.g., residence halls)</c:v>
                </c:pt>
                <c:pt idx="5">
                  <c:v>comp</c:v>
                </c:pt>
                <c:pt idx="6">
                  <c:v>Overall sense of community among students</c:v>
                </c:pt>
                <c:pt idx="7">
                  <c:v>comp</c:v>
                </c:pt>
              </c:strCache>
            </c:strRef>
          </c:cat>
          <c:val>
            <c:numRef>
              <c:f>Sheet1!$C$2:$C$9</c:f>
              <c:numCache>
                <c:formatCode>0.0%</c:formatCode>
                <c:ptCount val="8"/>
                <c:pt idx="0">
                  <c:v>0.36399999999999999</c:v>
                </c:pt>
                <c:pt idx="1">
                  <c:v>0.215</c:v>
                </c:pt>
                <c:pt idx="2">
                  <c:v>0.33300000000000002</c:v>
                </c:pt>
                <c:pt idx="3">
                  <c:v>0.27700000000000002</c:v>
                </c:pt>
                <c:pt idx="4">
                  <c:v>0.28599999999999998</c:v>
                </c:pt>
                <c:pt idx="5">
                  <c:v>0.26500000000000001</c:v>
                </c:pt>
                <c:pt idx="6">
                  <c:v>0.45500000000000002</c:v>
                </c:pt>
                <c:pt idx="7">
                  <c:v>0.29399999999999998</c:v>
                </c:pt>
              </c:numCache>
            </c:numRef>
          </c:val>
          <c:extLst>
            <c:ext xmlns:c16="http://schemas.microsoft.com/office/drawing/2014/chart" uri="{C3380CC4-5D6E-409C-BE32-E72D297353CC}">
              <c16:uniqueId val="{00000025-9F66-4411-994E-4080729F95D3}"/>
            </c:ext>
          </c:extLst>
        </c:ser>
        <c:dLbls>
          <c:showLegendKey val="0"/>
          <c:showVal val="0"/>
          <c:showCatName val="0"/>
          <c:showSerName val="0"/>
          <c:showPercent val="0"/>
          <c:showBubbleSize val="0"/>
        </c:dLbls>
        <c:gapWidth val="44"/>
        <c:overlap val="100"/>
        <c:axId val="47461888"/>
        <c:axId val="1391936"/>
      </c:barChart>
      <c:catAx>
        <c:axId val="47461888"/>
        <c:scaling>
          <c:orientation val="minMax"/>
        </c:scaling>
        <c:delete val="0"/>
        <c:axPos val="b"/>
        <c:majorGridlines/>
        <c:numFmt formatCode="General" sourceLinked="0"/>
        <c:majorTickMark val="none"/>
        <c:minorTickMark val="none"/>
        <c:tickLblPos val="none"/>
        <c:crossAx val="1391936"/>
        <c:crosses val="autoZero"/>
        <c:auto val="1"/>
        <c:lblAlgn val="ctr"/>
        <c:lblOffset val="100"/>
        <c:tickLblSkip val="2"/>
        <c:tickMarkSkip val="2"/>
        <c:noMultiLvlLbl val="0"/>
      </c:catAx>
      <c:valAx>
        <c:axId val="1391936"/>
        <c:scaling>
          <c:orientation val="minMax"/>
          <c:max val="1"/>
          <c:min val="0"/>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47461888"/>
        <c:crosses val="autoZero"/>
        <c:crossBetween val="between"/>
        <c:majorUnit val="0.1"/>
      </c:valAx>
      <c:spPr>
        <a:noFill/>
        <a:ln w="25398">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4402024746907"/>
          <c:y val="0.139458867641545"/>
          <c:w val="0.65990911136108799"/>
          <c:h val="0.71597633136094596"/>
        </c:manualLayout>
      </c:layout>
      <c:barChart>
        <c:barDir val="col"/>
        <c:grouping val="clustered"/>
        <c:varyColors val="0"/>
        <c:ser>
          <c:idx val="0"/>
          <c:order val="0"/>
          <c:tx>
            <c:strRef>
              <c:f>Sheet1!$B$1</c:f>
              <c:strCache>
                <c:ptCount val="1"/>
                <c:pt idx="0">
                  <c:v>Institution</c:v>
                </c:pt>
              </c:strCache>
            </c:strRef>
          </c:tx>
          <c:spPr>
            <a:solidFill>
              <a:schemeClr val="accent1"/>
            </a:solidFill>
            <a:ln w="9525">
              <a:solidFill>
                <a:schemeClr val="tx2"/>
              </a:solidFill>
            </a:ln>
          </c:spPr>
          <c:invertIfNegative val="0"/>
          <c:dPt>
            <c:idx val="0"/>
            <c:invertIfNegative val="0"/>
            <c:bubble3D val="0"/>
            <c:spPr>
              <a:solidFill>
                <a:schemeClr val="accent4"/>
              </a:solidFill>
              <a:ln w="9525">
                <a:solidFill>
                  <a:schemeClr val="tx2"/>
                </a:solidFill>
              </a:ln>
            </c:spPr>
            <c:extLst>
              <c:ext xmlns:c16="http://schemas.microsoft.com/office/drawing/2014/chart" uri="{C3380CC4-5D6E-409C-BE32-E72D297353CC}">
                <c16:uniqueId val="{00000001-BC91-427B-B753-8E0DE13AF407}"/>
              </c:ext>
            </c:extLst>
          </c:dPt>
          <c:dLbls>
            <c:spPr>
              <a:noFill/>
              <a:ln w="31283">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c:f>
              <c:strCache>
                <c:ptCount val="1"/>
                <c:pt idx="0">
                  <c:v>Borrowed money to help pay for college</c:v>
                </c:pt>
              </c:strCache>
            </c:strRef>
          </c:cat>
          <c:val>
            <c:numRef>
              <c:f>Sheet1!$B$2:$B$2</c:f>
              <c:numCache>
                <c:formatCode>0.0%</c:formatCode>
                <c:ptCount val="1"/>
                <c:pt idx="0">
                  <c:v>0.68799999999999994</c:v>
                </c:pt>
              </c:numCache>
            </c:numRef>
          </c:val>
          <c:extLst>
            <c:ext xmlns:c16="http://schemas.microsoft.com/office/drawing/2014/chart" uri="{C3380CC4-5D6E-409C-BE32-E72D297353CC}">
              <c16:uniqueId val="{00000000-1655-4330-BD25-A730034ED727}"/>
            </c:ext>
          </c:extLst>
        </c:ser>
        <c:ser>
          <c:idx val="1"/>
          <c:order val="1"/>
          <c:tx>
            <c:strRef>
              <c:f>Sheet1!$C$1</c:f>
              <c:strCache>
                <c:ptCount val="1"/>
                <c:pt idx="0">
                  <c:v>Comparison</c:v>
                </c:pt>
              </c:strCache>
            </c:strRef>
          </c:tx>
          <c:spPr>
            <a:solidFill>
              <a:srgbClr val="FFCC00"/>
            </a:solidFill>
            <a:ln w="9525">
              <a:solidFill>
                <a:schemeClr val="tx2"/>
              </a:solidFill>
            </a:ln>
          </c:spPr>
          <c:invertIfNegative val="0"/>
          <c:dPt>
            <c:idx val="0"/>
            <c:invertIfNegative val="0"/>
            <c:bubble3D val="0"/>
            <c:spPr>
              <a:solidFill>
                <a:schemeClr val="tx2"/>
              </a:solidFill>
              <a:ln w="9525">
                <a:solidFill>
                  <a:schemeClr val="tx2"/>
                </a:solidFill>
              </a:ln>
            </c:spPr>
            <c:extLst>
              <c:ext xmlns:c16="http://schemas.microsoft.com/office/drawing/2014/chart" uri="{C3380CC4-5D6E-409C-BE32-E72D297353CC}">
                <c16:uniqueId val="{00000003-BC91-427B-B753-8E0DE13AF407}"/>
              </c:ext>
            </c:extLst>
          </c:dPt>
          <c:dLbls>
            <c:spPr>
              <a:noFill/>
              <a:ln w="31283">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c:f>
              <c:strCache>
                <c:ptCount val="1"/>
                <c:pt idx="0">
                  <c:v>Borrowed money to help pay for college</c:v>
                </c:pt>
              </c:strCache>
            </c:strRef>
          </c:cat>
          <c:val>
            <c:numRef>
              <c:f>Sheet1!$C$2:$C$2</c:f>
              <c:numCache>
                <c:formatCode>0.0%</c:formatCode>
                <c:ptCount val="1"/>
                <c:pt idx="0">
                  <c:v>0.53600000000000003</c:v>
                </c:pt>
              </c:numCache>
            </c:numRef>
          </c:val>
          <c:extLst>
            <c:ext xmlns:c16="http://schemas.microsoft.com/office/drawing/2014/chart" uri="{C3380CC4-5D6E-409C-BE32-E72D297353CC}">
              <c16:uniqueId val="{00000001-1655-4330-BD25-A730034ED727}"/>
            </c:ext>
          </c:extLst>
        </c:ser>
        <c:dLbls>
          <c:showLegendKey val="0"/>
          <c:showVal val="0"/>
          <c:showCatName val="0"/>
          <c:showSerName val="0"/>
          <c:showPercent val="0"/>
          <c:showBubbleSize val="0"/>
        </c:dLbls>
        <c:gapWidth val="340"/>
        <c:overlap val="-50"/>
        <c:axId val="40662528"/>
        <c:axId val="1426560"/>
      </c:barChart>
      <c:catAx>
        <c:axId val="40662528"/>
        <c:scaling>
          <c:orientation val="minMax"/>
        </c:scaling>
        <c:delete val="0"/>
        <c:axPos val="b"/>
        <c:numFmt formatCode="General" sourceLinked="1"/>
        <c:majorTickMark val="none"/>
        <c:minorTickMark val="none"/>
        <c:tickLblPos val="nextTo"/>
        <c:txPr>
          <a:bodyPr rot="0" vert="horz"/>
          <a:lstStyle/>
          <a:p>
            <a:pPr>
              <a:defRPr>
                <a:solidFill>
                  <a:schemeClr val="tx2"/>
                </a:solidFill>
              </a:defRPr>
            </a:pPr>
            <a:endParaRPr lang="en-US"/>
          </a:p>
        </c:txPr>
        <c:crossAx val="1426560"/>
        <c:crosses val="autoZero"/>
        <c:auto val="1"/>
        <c:lblAlgn val="ctr"/>
        <c:lblOffset val="100"/>
        <c:tickLblSkip val="1"/>
        <c:tickMarkSkip val="1"/>
        <c:noMultiLvlLbl val="0"/>
      </c:catAx>
      <c:valAx>
        <c:axId val="1426560"/>
        <c:scaling>
          <c:orientation val="minMax"/>
          <c:max val="1"/>
        </c:scaling>
        <c:delete val="0"/>
        <c:axPos val="l"/>
        <c:numFmt formatCode="0%" sourceLinked="0"/>
        <c:majorTickMark val="none"/>
        <c:minorTickMark val="none"/>
        <c:tickLblPos val="nextTo"/>
        <c:txPr>
          <a:bodyPr rot="0" vert="horz"/>
          <a:lstStyle/>
          <a:p>
            <a:pPr>
              <a:defRPr>
                <a:solidFill>
                  <a:schemeClr val="tx2"/>
                </a:solidFill>
              </a:defRPr>
            </a:pPr>
            <a:endParaRPr lang="en-US"/>
          </a:p>
        </c:txPr>
        <c:crossAx val="40662528"/>
        <c:crosses val="autoZero"/>
        <c:crossBetween val="between"/>
        <c:majorUnit val="0.1"/>
        <c:minorUnit val="0.02"/>
      </c:valAx>
      <c:spPr>
        <a:noFill/>
        <a:ln w="25390">
          <a:noFill/>
        </a:ln>
      </c:spPr>
    </c:plotArea>
    <c:plotVisOnly val="1"/>
    <c:dispBlanksAs val="gap"/>
    <c:showDLblsOverMax val="0"/>
  </c:chart>
  <c:spPr>
    <a:noFill/>
    <a:ln>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92"/>
            </a:pPr>
            <a:r>
              <a:rPr lang="en-US" sz="1392" dirty="0"/>
              <a:t>Sources of Funding for College Expenses</a:t>
            </a:r>
          </a:p>
        </c:rich>
      </c:tx>
      <c:layout>
        <c:manualLayout>
          <c:xMode val="edge"/>
          <c:yMode val="edge"/>
          <c:x val="0.259628904768408"/>
          <c:y val="3.1907934585100099E-2"/>
        </c:manualLayout>
      </c:layout>
      <c:overlay val="0"/>
      <c:spPr>
        <a:noFill/>
        <a:ln w="25314">
          <a:noFill/>
        </a:ln>
      </c:spPr>
    </c:title>
    <c:autoTitleDeleted val="0"/>
    <c:plotArea>
      <c:layout>
        <c:manualLayout>
          <c:layoutTarget val="inner"/>
          <c:xMode val="edge"/>
          <c:yMode val="edge"/>
          <c:x val="0.25862068965517299"/>
          <c:y val="0.11688311688311701"/>
          <c:w val="0.68390804597701105"/>
          <c:h val="0.77056277056277001"/>
        </c:manualLayout>
      </c:layout>
      <c:barChart>
        <c:barDir val="bar"/>
        <c:grouping val="clustered"/>
        <c:varyColors val="0"/>
        <c:dLbls>
          <c:showLegendKey val="0"/>
          <c:showVal val="0"/>
          <c:showCatName val="0"/>
          <c:showSerName val="0"/>
          <c:showPercent val="0"/>
          <c:showBubbleSize val="0"/>
        </c:dLbls>
        <c:gapWidth val="50"/>
        <c:axId val="40818176"/>
        <c:axId val="1429440"/>
      </c:barChart>
      <c:catAx>
        <c:axId val="40818176"/>
        <c:scaling>
          <c:orientation val="minMax"/>
        </c:scaling>
        <c:delete val="1"/>
        <c:axPos val="l"/>
        <c:numFmt formatCode="General" sourceLinked="1"/>
        <c:majorTickMark val="none"/>
        <c:minorTickMark val="none"/>
        <c:tickLblPos val="none"/>
        <c:crossAx val="1429440"/>
        <c:crosses val="autoZero"/>
        <c:auto val="1"/>
        <c:lblAlgn val="ctr"/>
        <c:lblOffset val="100"/>
        <c:tickLblSkip val="1"/>
        <c:tickMarkSkip val="1"/>
        <c:noMultiLvlLbl val="0"/>
      </c:catAx>
      <c:valAx>
        <c:axId val="1429440"/>
        <c:scaling>
          <c:orientation val="minMax"/>
          <c:max val="1"/>
          <c:min val="0"/>
        </c:scaling>
        <c:delete val="0"/>
        <c:axPos val="b"/>
        <c:numFmt formatCode="0%" sourceLinked="0"/>
        <c:majorTickMark val="none"/>
        <c:minorTickMark val="none"/>
        <c:tickLblPos val="nextTo"/>
        <c:txPr>
          <a:bodyPr rot="0" vert="horz"/>
          <a:lstStyle/>
          <a:p>
            <a:pPr>
              <a:defRPr sz="1397"/>
            </a:pPr>
            <a:endParaRPr lang="en-US"/>
          </a:p>
        </c:txPr>
        <c:crossAx val="40818176"/>
        <c:crosses val="autoZero"/>
        <c:crossBetween val="between"/>
        <c:majorUnit val="0.1"/>
        <c:minorUnit val="0.04"/>
      </c:valAx>
      <c:spPr>
        <a:noFill/>
        <a:ln w="25387">
          <a:noFill/>
        </a:ln>
      </c:spPr>
    </c:plotArea>
    <c:plotVisOnly val="1"/>
    <c:dispBlanksAs val="gap"/>
    <c:showDLblsOverMax val="0"/>
  </c:chart>
  <c:spPr>
    <a:noFill/>
    <a:ln>
      <a:noFill/>
    </a:ln>
  </c:spPr>
  <c:txPr>
    <a:bodyPr/>
    <a:lstStyle/>
    <a:p>
      <a:pPr>
        <a:defRPr sz="1189"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Comparison</c:v>
                </c:pt>
              </c:strCache>
            </c:strRef>
          </c:tx>
          <c:spPr>
            <a:solidFill>
              <a:schemeClr val="tx2"/>
            </a:solidFill>
            <a:ln>
              <a:solidFill>
                <a:schemeClr val="tx2"/>
              </a:solidFill>
            </a:ln>
          </c:spPr>
          <c:invertIfNegative val="0"/>
          <c:dLbls>
            <c:spPr>
              <a:noFill/>
              <a:ln>
                <a:noFill/>
              </a:ln>
              <a:effectLst/>
            </c:spPr>
            <c:txPr>
              <a:bodyPr/>
              <a:lstStyle/>
              <a:p>
                <a:pPr>
                  <a:defRPr sz="14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0.49099999999999999</c:v>
                </c:pt>
                <c:pt idx="1">
                  <c:v>0.68300000000000005</c:v>
                </c:pt>
                <c:pt idx="2">
                  <c:v>0.79300000000000004</c:v>
                </c:pt>
                <c:pt idx="3">
                  <c:v>0.67399999999999993</c:v>
                </c:pt>
              </c:numCache>
            </c:numRef>
          </c:val>
          <c:extLst>
            <c:ext xmlns:c16="http://schemas.microsoft.com/office/drawing/2014/chart" uri="{C3380CC4-5D6E-409C-BE32-E72D297353CC}">
              <c16:uniqueId val="{00000000-8364-4521-8D83-4A152A85BB17}"/>
            </c:ext>
          </c:extLst>
        </c:ser>
        <c:ser>
          <c:idx val="1"/>
          <c:order val="1"/>
          <c:tx>
            <c:strRef>
              <c:f>Sheet1!$C$1</c:f>
              <c:strCache>
                <c:ptCount val="1"/>
                <c:pt idx="0">
                  <c:v>Your Institution</c:v>
                </c:pt>
              </c:strCache>
            </c:strRef>
          </c:tx>
          <c:spPr>
            <a:solidFill>
              <a:schemeClr val="accent5">
                <a:lumMod val="75000"/>
              </a:schemeClr>
            </a:solidFill>
            <a:ln w="9525">
              <a:solidFill>
                <a:schemeClr val="tx2"/>
              </a:solidFill>
            </a:ln>
          </c:spPr>
          <c:invertIfNegative val="0"/>
          <c:dPt>
            <c:idx val="0"/>
            <c:invertIfNegative val="0"/>
            <c:bubble3D val="0"/>
            <c:spPr>
              <a:solidFill>
                <a:schemeClr val="accent4"/>
              </a:solidFill>
              <a:ln w="9525">
                <a:solidFill>
                  <a:schemeClr val="tx2"/>
                </a:solidFill>
              </a:ln>
            </c:spPr>
            <c:extLst>
              <c:ext xmlns:c16="http://schemas.microsoft.com/office/drawing/2014/chart" uri="{C3380CC4-5D6E-409C-BE32-E72D297353CC}">
                <c16:uniqueId val="{00000001-06F0-40C4-BB30-005085EFF44F}"/>
              </c:ext>
            </c:extLst>
          </c:dPt>
          <c:dPt>
            <c:idx val="1"/>
            <c:invertIfNegative val="0"/>
            <c:bubble3D val="0"/>
            <c:spPr>
              <a:solidFill>
                <a:schemeClr val="accent4"/>
              </a:solidFill>
              <a:ln w="9525">
                <a:solidFill>
                  <a:schemeClr val="tx2"/>
                </a:solidFill>
              </a:ln>
            </c:spPr>
            <c:extLst>
              <c:ext xmlns:c16="http://schemas.microsoft.com/office/drawing/2014/chart" uri="{C3380CC4-5D6E-409C-BE32-E72D297353CC}">
                <c16:uniqueId val="{00000003-06F0-40C4-BB30-005085EFF44F}"/>
              </c:ext>
            </c:extLst>
          </c:dPt>
          <c:dPt>
            <c:idx val="2"/>
            <c:invertIfNegative val="0"/>
            <c:bubble3D val="0"/>
            <c:spPr>
              <a:solidFill>
                <a:schemeClr val="accent4"/>
              </a:solidFill>
              <a:ln w="9525">
                <a:solidFill>
                  <a:schemeClr val="tx2"/>
                </a:solidFill>
              </a:ln>
            </c:spPr>
            <c:extLst>
              <c:ext xmlns:c16="http://schemas.microsoft.com/office/drawing/2014/chart" uri="{C3380CC4-5D6E-409C-BE32-E72D297353CC}">
                <c16:uniqueId val="{00000005-06F0-40C4-BB30-005085EFF44F}"/>
              </c:ext>
            </c:extLst>
          </c:dPt>
          <c:dPt>
            <c:idx val="3"/>
            <c:invertIfNegative val="0"/>
            <c:bubble3D val="0"/>
            <c:spPr>
              <a:solidFill>
                <a:schemeClr val="accent4"/>
              </a:solidFill>
              <a:ln w="9525">
                <a:solidFill>
                  <a:schemeClr val="tx2"/>
                </a:solidFill>
              </a:ln>
            </c:spPr>
            <c:extLst>
              <c:ext xmlns:c16="http://schemas.microsoft.com/office/drawing/2014/chart" uri="{C3380CC4-5D6E-409C-BE32-E72D297353CC}">
                <c16:uniqueId val="{00000007-06F0-40C4-BB30-005085EFF44F}"/>
              </c:ext>
            </c:extLst>
          </c:dPt>
          <c:dLbls>
            <c:spPr>
              <a:noFill/>
              <a:ln>
                <a:noFill/>
              </a:ln>
              <a:effectLst/>
            </c:spPr>
            <c:txPr>
              <a:bodyPr/>
              <a:lstStyle/>
              <a:p>
                <a:pPr>
                  <a:defRPr sz="14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0.47099999999999997</c:v>
                </c:pt>
                <c:pt idx="1">
                  <c:v>0.70599999999999996</c:v>
                </c:pt>
                <c:pt idx="2">
                  <c:v>0.64799999999999991</c:v>
                </c:pt>
                <c:pt idx="3">
                  <c:v>0.501</c:v>
                </c:pt>
              </c:numCache>
            </c:numRef>
          </c:val>
          <c:extLst>
            <c:ext xmlns:c16="http://schemas.microsoft.com/office/drawing/2014/chart" uri="{C3380CC4-5D6E-409C-BE32-E72D297353CC}">
              <c16:uniqueId val="{00000001-8364-4521-8D83-4A152A85BB17}"/>
            </c:ext>
          </c:extLst>
        </c:ser>
        <c:dLbls>
          <c:showLegendKey val="0"/>
          <c:showVal val="1"/>
          <c:showCatName val="0"/>
          <c:showSerName val="0"/>
          <c:showPercent val="0"/>
          <c:showBubbleSize val="0"/>
        </c:dLbls>
        <c:gapWidth val="34"/>
        <c:axId val="40775168"/>
        <c:axId val="1431168"/>
      </c:barChart>
      <c:catAx>
        <c:axId val="40775168"/>
        <c:scaling>
          <c:orientation val="minMax"/>
        </c:scaling>
        <c:delete val="0"/>
        <c:axPos val="l"/>
        <c:numFmt formatCode="General" sourceLinked="0"/>
        <c:majorTickMark val="out"/>
        <c:minorTickMark val="none"/>
        <c:tickLblPos val="nextTo"/>
        <c:txPr>
          <a:bodyPr/>
          <a:lstStyle/>
          <a:p>
            <a:pPr>
              <a:defRPr sz="1400" b="1">
                <a:solidFill>
                  <a:schemeClr val="tx2"/>
                </a:solidFill>
              </a:defRPr>
            </a:pPr>
            <a:endParaRPr lang="en-US"/>
          </a:p>
        </c:txPr>
        <c:crossAx val="1431168"/>
        <c:crosses val="autoZero"/>
        <c:auto val="1"/>
        <c:lblAlgn val="ctr"/>
        <c:lblOffset val="100"/>
        <c:noMultiLvlLbl val="0"/>
      </c:catAx>
      <c:valAx>
        <c:axId val="1431168"/>
        <c:scaling>
          <c:orientation val="minMax"/>
          <c:max val="1"/>
          <c:min val="0"/>
        </c:scaling>
        <c:delete val="0"/>
        <c:axPos val="b"/>
        <c:numFmt formatCode="0%" sourceLinked="0"/>
        <c:majorTickMark val="out"/>
        <c:minorTickMark val="none"/>
        <c:tickLblPos val="nextTo"/>
        <c:txPr>
          <a:bodyPr/>
          <a:lstStyle/>
          <a:p>
            <a:pPr>
              <a:defRPr sz="1400" b="1">
                <a:solidFill>
                  <a:schemeClr val="tx2"/>
                </a:solidFill>
              </a:defRPr>
            </a:pPr>
            <a:endParaRPr lang="en-US"/>
          </a:p>
        </c:txPr>
        <c:crossAx val="40775168"/>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Sheet1!$B$1</c:f>
              <c:strCache>
                <c:ptCount val="1"/>
                <c:pt idx="0">
                  <c:v>i</c:v>
                </c:pt>
              </c:strCache>
            </c:strRef>
          </c:tx>
          <c:spPr>
            <a:ln>
              <a:solidFill>
                <a:schemeClr val="accent4"/>
              </a:solidFill>
            </a:ln>
          </c:spPr>
          <c:marker>
            <c:symbol val="none"/>
          </c:marker>
          <c:cat>
            <c:strRef>
              <c:f>Sheet1!$A$2:$A$3</c:f>
              <c:strCache>
                <c:ptCount val="2"/>
                <c:pt idx="0">
                  <c:v>TFS</c:v>
                </c:pt>
                <c:pt idx="1">
                  <c:v>CSS</c:v>
                </c:pt>
              </c:strCache>
            </c:strRef>
          </c:cat>
          <c:val>
            <c:numRef>
              <c:f>Sheet1!$B$2:$B$3</c:f>
              <c:numCache>
                <c:formatCode>0.0</c:formatCode>
                <c:ptCount val="2"/>
                <c:pt idx="0">
                  <c:v>41.73</c:v>
                </c:pt>
                <c:pt idx="1">
                  <c:v>52.02</c:v>
                </c:pt>
              </c:numCache>
            </c:numRef>
          </c:val>
          <c:smooth val="0"/>
          <c:extLst>
            <c:ext xmlns:c16="http://schemas.microsoft.com/office/drawing/2014/chart" uri="{C3380CC4-5D6E-409C-BE32-E72D297353CC}">
              <c16:uniqueId val="{00000000-57E9-40E5-9D2D-ACAC27FE205E}"/>
            </c:ext>
          </c:extLst>
        </c:ser>
        <c:ser>
          <c:idx val="1"/>
          <c:order val="1"/>
          <c:tx>
            <c:strRef>
              <c:f>Sheet1!$C$1</c:f>
              <c:strCache>
                <c:ptCount val="1"/>
                <c:pt idx="0">
                  <c:v>c</c:v>
                </c:pt>
              </c:strCache>
            </c:strRef>
          </c:tx>
          <c:spPr>
            <a:ln>
              <a:solidFill>
                <a:srgbClr val="FFC000"/>
              </a:solidFill>
            </a:ln>
          </c:spPr>
          <c:marker>
            <c:symbol val="none"/>
          </c:marker>
          <c:dPt>
            <c:idx val="1"/>
            <c:bubble3D val="0"/>
            <c:spPr>
              <a:ln>
                <a:solidFill>
                  <a:schemeClr val="tx2"/>
                </a:solidFill>
              </a:ln>
            </c:spPr>
            <c:extLst>
              <c:ext xmlns:c16="http://schemas.microsoft.com/office/drawing/2014/chart" uri="{C3380CC4-5D6E-409C-BE32-E72D297353CC}">
                <c16:uniqueId val="{00000000-BB9F-49D8-883F-F1F1DCDDF552}"/>
              </c:ext>
            </c:extLst>
          </c:dPt>
          <c:cat>
            <c:strRef>
              <c:f>Sheet1!$A$2:$A$3</c:f>
              <c:strCache>
                <c:ptCount val="2"/>
                <c:pt idx="0">
                  <c:v>TFS</c:v>
                </c:pt>
                <c:pt idx="1">
                  <c:v>CSS</c:v>
                </c:pt>
              </c:strCache>
            </c:strRef>
          </c:cat>
          <c:val>
            <c:numRef>
              <c:f>Sheet1!$C$2:$C$3</c:f>
              <c:numCache>
                <c:formatCode>0.0</c:formatCode>
                <c:ptCount val="2"/>
                <c:pt idx="0">
                  <c:v>48.53</c:v>
                </c:pt>
                <c:pt idx="1">
                  <c:v>50.78</c:v>
                </c:pt>
              </c:numCache>
            </c:numRef>
          </c:val>
          <c:smooth val="0"/>
          <c:extLst>
            <c:ext xmlns:c16="http://schemas.microsoft.com/office/drawing/2014/chart" uri="{C3380CC4-5D6E-409C-BE32-E72D297353CC}">
              <c16:uniqueId val="{00000001-57E9-40E5-9D2D-ACAC27FE205E}"/>
            </c:ext>
          </c:extLst>
        </c:ser>
        <c:dLbls>
          <c:showLegendKey val="0"/>
          <c:showVal val="0"/>
          <c:showCatName val="0"/>
          <c:showSerName val="0"/>
          <c:showPercent val="0"/>
          <c:showBubbleSize val="0"/>
        </c:dLbls>
        <c:smooth val="0"/>
        <c:axId val="41149952"/>
        <c:axId val="68010560"/>
      </c:lineChart>
      <c:catAx>
        <c:axId val="41149952"/>
        <c:scaling>
          <c:orientation val="minMax"/>
        </c:scaling>
        <c:delete val="0"/>
        <c:axPos val="b"/>
        <c:numFmt formatCode="General" sourceLinked="1"/>
        <c:majorTickMark val="none"/>
        <c:minorTickMark val="none"/>
        <c:tickLblPos val="nextTo"/>
        <c:txPr>
          <a:bodyPr/>
          <a:lstStyle/>
          <a:p>
            <a:pPr>
              <a:defRPr sz="1799" b="0">
                <a:latin typeface="+mn-lt"/>
              </a:defRPr>
            </a:pPr>
            <a:endParaRPr lang="en-US"/>
          </a:p>
        </c:txPr>
        <c:crossAx val="68010560"/>
        <c:crosses val="autoZero"/>
        <c:auto val="1"/>
        <c:lblAlgn val="ctr"/>
        <c:lblOffset val="100"/>
        <c:noMultiLvlLbl val="0"/>
      </c:catAx>
      <c:valAx>
        <c:axId val="68010560"/>
        <c:scaling>
          <c:orientation val="minMax"/>
          <c:max val="60"/>
          <c:min val="40"/>
        </c:scaling>
        <c:delete val="0"/>
        <c:axPos val="l"/>
        <c:numFmt formatCode="#,##0" sourceLinked="0"/>
        <c:majorTickMark val="none"/>
        <c:minorTickMark val="none"/>
        <c:tickLblPos val="nextTo"/>
        <c:txPr>
          <a:bodyPr/>
          <a:lstStyle/>
          <a:p>
            <a:pPr>
              <a:defRPr sz="1395">
                <a:solidFill>
                  <a:schemeClr val="tx2"/>
                </a:solidFill>
              </a:defRPr>
            </a:pPr>
            <a:endParaRPr lang="en-US"/>
          </a:p>
        </c:txPr>
        <c:crossAx val="41149952"/>
        <c:crosses val="autoZero"/>
        <c:crossBetween val="between"/>
        <c:majorUnit val="2"/>
      </c:valAx>
      <c:dTable>
        <c:showHorzBorder val="1"/>
        <c:showVertBorder val="1"/>
        <c:showOutline val="0"/>
        <c:showKeys val="0"/>
        <c:txPr>
          <a:bodyPr/>
          <a:lstStyle/>
          <a:p>
            <a:pPr rtl="0">
              <a:defRPr>
                <a:solidFill>
                  <a:schemeClr val="tx2"/>
                </a:solidFill>
              </a:defRPr>
            </a:pPr>
            <a:endParaRPr lang="en-US"/>
          </a:p>
        </c:txPr>
      </c:dTable>
      <c:spPr>
        <a:noFill/>
        <a:ln w="25386">
          <a:noFill/>
        </a:ln>
      </c:spPr>
    </c:plotArea>
    <c:plotVisOnly val="1"/>
    <c:dispBlanksAs val="gap"/>
    <c:showDLblsOverMax val="0"/>
  </c:chart>
  <c:txPr>
    <a:bodyPr/>
    <a:lstStyle/>
    <a:p>
      <a:pPr>
        <a:defRPr sz="1195" b="1">
          <a:solidFill>
            <a:schemeClr val="accent1">
              <a:lumMod val="50000"/>
            </a:schemeClr>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4"/>
            </a:solidFill>
            <a:ln w="9525">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Sheet1!$B$2:$B$4</c:f>
              <c:numCache>
                <c:formatCode>0.0</c:formatCode>
                <c:ptCount val="3"/>
                <c:pt idx="0">
                  <c:v>52.03</c:v>
                </c:pt>
                <c:pt idx="1">
                  <c:v>59.03</c:v>
                </c:pt>
                <c:pt idx="2">
                  <c:v>47.52</c:v>
                </c:pt>
              </c:numCache>
            </c:numRef>
          </c:val>
          <c:extLst>
            <c:ext xmlns:c16="http://schemas.microsoft.com/office/drawing/2014/chart" uri="{C3380CC4-5D6E-409C-BE32-E72D297353CC}">
              <c16:uniqueId val="{00000000-DCE9-49BF-B89B-4B2C5C6EECBA}"/>
            </c:ext>
          </c:extLst>
        </c:ser>
        <c:ser>
          <c:idx val="1"/>
          <c:order val="1"/>
          <c:tx>
            <c:strRef>
              <c:f>Sheet1!$C$1</c:f>
              <c:strCache>
                <c:ptCount val="1"/>
                <c:pt idx="0">
                  <c:v>Comparison</c:v>
                </c:pt>
              </c:strCache>
            </c:strRef>
          </c:tx>
          <c:spPr>
            <a:solidFill>
              <a:schemeClr val="tx2"/>
            </a:solidFill>
            <a:ln w="9525">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Graduating Seniors</c:v>
                </c:pt>
                <c:pt idx="1">
                  <c:v>Men</c:v>
                </c:pt>
                <c:pt idx="2">
                  <c:v>Women</c:v>
                </c:pt>
              </c:strCache>
            </c:strRef>
          </c:cat>
          <c:val>
            <c:numRef>
              <c:f>Sheet1!$C$2:$C$4</c:f>
              <c:numCache>
                <c:formatCode>0.0</c:formatCode>
                <c:ptCount val="3"/>
                <c:pt idx="0">
                  <c:v>50.58</c:v>
                </c:pt>
                <c:pt idx="1">
                  <c:v>51.86</c:v>
                </c:pt>
                <c:pt idx="2">
                  <c:v>50.17</c:v>
                </c:pt>
              </c:numCache>
            </c:numRef>
          </c:val>
          <c:extLst>
            <c:ext xmlns:c16="http://schemas.microsoft.com/office/drawing/2014/chart" uri="{C3380CC4-5D6E-409C-BE32-E72D297353CC}">
              <c16:uniqueId val="{00000001-DCE9-49BF-B89B-4B2C5C6EECBA}"/>
            </c:ext>
          </c:extLst>
        </c:ser>
        <c:dLbls>
          <c:showLegendKey val="0"/>
          <c:showVal val="0"/>
          <c:showCatName val="0"/>
          <c:showSerName val="0"/>
          <c:showPercent val="0"/>
          <c:showBubbleSize val="0"/>
        </c:dLbls>
        <c:gapWidth val="50"/>
        <c:axId val="41409536"/>
        <c:axId val="68015168"/>
      </c:barChart>
      <c:catAx>
        <c:axId val="41409536"/>
        <c:scaling>
          <c:orientation val="minMax"/>
        </c:scaling>
        <c:delete val="0"/>
        <c:axPos val="b"/>
        <c:numFmt formatCode="General" sourceLinked="0"/>
        <c:majorTickMark val="none"/>
        <c:minorTickMark val="none"/>
        <c:tickLblPos val="nextTo"/>
        <c:crossAx val="68015168"/>
        <c:crosses val="autoZero"/>
        <c:auto val="1"/>
        <c:lblAlgn val="ctr"/>
        <c:lblOffset val="100"/>
        <c:noMultiLvlLbl val="0"/>
      </c:catAx>
      <c:valAx>
        <c:axId val="68015168"/>
        <c:scaling>
          <c:orientation val="minMax"/>
          <c:max val="60"/>
          <c:min val="40"/>
        </c:scaling>
        <c:delete val="0"/>
        <c:axPos val="l"/>
        <c:numFmt formatCode="0.0" sourceLinked="1"/>
        <c:majorTickMark val="none"/>
        <c:minorTickMark val="none"/>
        <c:tickLblPos val="nextTo"/>
        <c:crossAx val="41409536"/>
        <c:crosses val="autoZero"/>
        <c:crossBetween val="between"/>
      </c:valAx>
    </c:plotArea>
    <c:plotVisOnly val="1"/>
    <c:dispBlanksAs val="gap"/>
    <c:showDLblsOverMax val="0"/>
  </c:chart>
  <c:txPr>
    <a:bodyPr/>
    <a:lstStyle/>
    <a:p>
      <a:pPr algn="ctr">
        <a:defRPr lang="en-US" sz="1395"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06423155439596E-2"/>
          <c:y val="3.9644940215806501E-2"/>
          <c:w val="0.90177876202974705"/>
          <c:h val="0.78406459609215495"/>
        </c:manualLayout>
      </c:layout>
      <c:lineChart>
        <c:grouping val="standard"/>
        <c:varyColors val="0"/>
        <c:ser>
          <c:idx val="2"/>
          <c:order val="0"/>
          <c:tx>
            <c:strRef>
              <c:f>Sheet1!$B$1</c:f>
              <c:strCache>
                <c:ptCount val="1"/>
                <c:pt idx="0">
                  <c:v>i</c:v>
                </c:pt>
              </c:strCache>
            </c:strRef>
          </c:tx>
          <c:spPr>
            <a:ln>
              <a:solidFill>
                <a:schemeClr val="accent4"/>
              </a:solidFill>
            </a:ln>
          </c:spPr>
          <c:marker>
            <c:symbol val="none"/>
          </c:marker>
          <c:cat>
            <c:strRef>
              <c:f>Sheet1!$A$2:$A$3</c:f>
              <c:strCache>
                <c:ptCount val="2"/>
                <c:pt idx="0">
                  <c:v>TFS</c:v>
                </c:pt>
                <c:pt idx="1">
                  <c:v>CSS</c:v>
                </c:pt>
              </c:strCache>
            </c:strRef>
          </c:cat>
          <c:val>
            <c:numRef>
              <c:f>Sheet1!$B$2:$B$3</c:f>
              <c:numCache>
                <c:formatCode>0.0</c:formatCode>
                <c:ptCount val="2"/>
                <c:pt idx="0">
                  <c:v>38.659999999999997</c:v>
                </c:pt>
                <c:pt idx="1">
                  <c:v>54.44</c:v>
                </c:pt>
              </c:numCache>
            </c:numRef>
          </c:val>
          <c:smooth val="0"/>
          <c:extLst>
            <c:ext xmlns:c16="http://schemas.microsoft.com/office/drawing/2014/chart" uri="{C3380CC4-5D6E-409C-BE32-E72D297353CC}">
              <c16:uniqueId val="{00000000-864B-4156-88CB-14B6261588B8}"/>
            </c:ext>
          </c:extLst>
        </c:ser>
        <c:ser>
          <c:idx val="1"/>
          <c:order val="1"/>
          <c:tx>
            <c:strRef>
              <c:f>Sheet1!$C$1</c:f>
              <c:strCache>
                <c:ptCount val="1"/>
                <c:pt idx="0">
                  <c:v>c</c:v>
                </c:pt>
              </c:strCache>
            </c:strRef>
          </c:tx>
          <c:spPr>
            <a:ln>
              <a:solidFill>
                <a:srgbClr val="FFC000"/>
              </a:solidFill>
            </a:ln>
          </c:spPr>
          <c:marker>
            <c:symbol val="none"/>
          </c:marker>
          <c:dPt>
            <c:idx val="1"/>
            <c:bubble3D val="0"/>
            <c:spPr>
              <a:ln>
                <a:solidFill>
                  <a:schemeClr val="tx2"/>
                </a:solidFill>
              </a:ln>
            </c:spPr>
            <c:extLst>
              <c:ext xmlns:c16="http://schemas.microsoft.com/office/drawing/2014/chart" uri="{C3380CC4-5D6E-409C-BE32-E72D297353CC}">
                <c16:uniqueId val="{00000000-44BA-4E41-AB06-EB71CE8DC88E}"/>
              </c:ext>
            </c:extLst>
          </c:dPt>
          <c:cat>
            <c:strRef>
              <c:f>Sheet1!$A$2:$A$3</c:f>
              <c:strCache>
                <c:ptCount val="2"/>
                <c:pt idx="0">
                  <c:v>TFS</c:v>
                </c:pt>
                <c:pt idx="1">
                  <c:v>CSS</c:v>
                </c:pt>
              </c:strCache>
            </c:strRef>
          </c:cat>
          <c:val>
            <c:numRef>
              <c:f>Sheet1!$C$2:$C$3</c:f>
              <c:numCache>
                <c:formatCode>0.0</c:formatCode>
                <c:ptCount val="2"/>
                <c:pt idx="0">
                  <c:v>46.73</c:v>
                </c:pt>
                <c:pt idx="1">
                  <c:v>50.41</c:v>
                </c:pt>
              </c:numCache>
            </c:numRef>
          </c:val>
          <c:smooth val="0"/>
          <c:extLst>
            <c:ext xmlns:c16="http://schemas.microsoft.com/office/drawing/2014/chart" uri="{C3380CC4-5D6E-409C-BE32-E72D297353CC}">
              <c16:uniqueId val="{00000001-864B-4156-88CB-14B6261588B8}"/>
            </c:ext>
          </c:extLst>
        </c:ser>
        <c:dLbls>
          <c:showLegendKey val="0"/>
          <c:showVal val="0"/>
          <c:showCatName val="0"/>
          <c:showSerName val="0"/>
          <c:showPercent val="0"/>
          <c:showBubbleSize val="0"/>
        </c:dLbls>
        <c:smooth val="0"/>
        <c:axId val="41461248"/>
        <c:axId val="68017472"/>
      </c:lineChart>
      <c:catAx>
        <c:axId val="41461248"/>
        <c:scaling>
          <c:orientation val="minMax"/>
        </c:scaling>
        <c:delete val="0"/>
        <c:axPos val="b"/>
        <c:numFmt formatCode="General" sourceLinked="1"/>
        <c:majorTickMark val="none"/>
        <c:minorTickMark val="none"/>
        <c:tickLblPos val="nextTo"/>
        <c:crossAx val="68017472"/>
        <c:crosses val="autoZero"/>
        <c:auto val="1"/>
        <c:lblAlgn val="ctr"/>
        <c:lblOffset val="100"/>
        <c:noMultiLvlLbl val="0"/>
      </c:catAx>
      <c:valAx>
        <c:axId val="68017472"/>
        <c:scaling>
          <c:orientation val="minMax"/>
          <c:max val="60"/>
          <c:min val="40"/>
        </c:scaling>
        <c:delete val="0"/>
        <c:axPos val="l"/>
        <c:numFmt formatCode="#,##0" sourceLinked="0"/>
        <c:majorTickMark val="none"/>
        <c:minorTickMark val="none"/>
        <c:tickLblPos val="nextTo"/>
        <c:crossAx val="41461248"/>
        <c:crosses val="autoZero"/>
        <c:crossBetween val="between"/>
        <c:majorUnit val="2"/>
      </c:valAx>
      <c:dTable>
        <c:showHorzBorder val="1"/>
        <c:showVertBorder val="1"/>
        <c:showOutline val="0"/>
        <c:showKeys val="0"/>
      </c:dTable>
      <c:spPr>
        <a:noFill/>
        <a:ln w="25386">
          <a:noFill/>
        </a:ln>
      </c:spPr>
    </c:plotArea>
    <c:plotVisOnly val="1"/>
    <c:dispBlanksAs val="gap"/>
    <c:showDLblsOverMax val="0"/>
  </c:chart>
  <c:txPr>
    <a:bodyPr/>
    <a:lstStyle/>
    <a:p>
      <a:pPr>
        <a:defRPr sz="1191" b="1">
          <a:solidFill>
            <a:schemeClr val="tx2"/>
          </a:solidFill>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0.17593</cdr:x>
      <cdr:y>0.40385</cdr:y>
    </cdr:from>
    <cdr:to>
      <cdr:x>0.96296</cdr:x>
      <cdr:y>0.40385</cdr:y>
    </cdr:to>
    <cdr:cxnSp macro="">
      <cdr:nvCxnSpPr>
        <cdr:cNvPr id="3" name="Straight Connector 2"/>
        <cdr:cNvCxnSpPr/>
      </cdr:nvCxnSpPr>
      <cdr:spPr bwMode="auto">
        <a:xfrm xmlns:a="http://schemas.openxmlformats.org/drawingml/2006/main">
          <a:off x="1447800" y="1600200"/>
          <a:ext cx="6477000" cy="0"/>
        </a:xfrm>
        <a:prstGeom xmlns:a="http://schemas.openxmlformats.org/drawingml/2006/main" prst="line">
          <a:avLst/>
        </a:prstGeom>
        <a:solidFill xmlns:a="http://schemas.openxmlformats.org/drawingml/2006/main">
          <a:schemeClr val="accent1"/>
        </a:solidFill>
        <a:ln xmlns:a="http://schemas.openxmlformats.org/drawingml/2006/main" w="12700" cap="flat" cmpd="sng" algn="ctr">
          <a:solidFill>
            <a:schemeClr val="tx1"/>
          </a:solidFill>
          <a:prstDash val="solid"/>
          <a:round/>
          <a:headEnd type="none" w="med" len="med"/>
          <a:tailEnd type="none" w="med" len="med"/>
        </a:ln>
        <a:effectLst xmlns:a="http://schemas.openxmlformats.org/drawingml/2006/main"/>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897514" y="2"/>
            <a:ext cx="2982743" cy="46513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897514" y="8829676"/>
            <a:ext cx="2982743" cy="465138"/>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1" y="2"/>
            <a:ext cx="2982743" cy="46513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897514" y="2"/>
            <a:ext cx="2982743" cy="46513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14425" y="693738"/>
            <a:ext cx="4654550" cy="349091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8805" y="4416425"/>
            <a:ext cx="5504203" cy="418306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1" y="8829676"/>
            <a:ext cx="2982743" cy="465138"/>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897514" y="8829676"/>
            <a:ext cx="2982743" cy="465138"/>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F22CD6A-77E0-4C32-9E32-F28CFC30C6B5}" type="slidenum">
              <a:rPr lang="en-US" sz="1200" u="none">
                <a:latin typeface="Arial" charset="0"/>
              </a:rPr>
              <a:pPr algn="r" defTabSz="901843" eaLnBrk="1" hangingPunct="1"/>
              <a:t>10</a:t>
            </a:fld>
            <a:endParaRPr lang="en-US" sz="1200" u="none">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Longitudinal Construct – this graph shows mean changes in Habits of Mind during college for your institution and comparison group.</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extLst>
      <p:ext uri="{BB962C8B-B14F-4D97-AF65-F5344CB8AC3E}">
        <p14:creationId xmlns:p14="http://schemas.microsoft.com/office/powerpoint/2010/main" val="3213637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11</a:t>
            </a:fld>
            <a:endParaRPr lang="en-US" sz="1200" u="none">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12</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a:t>Longitudinal Construct – this graph shows mean changes in Academic Self-Concept during college for your institution and comparison group.</a:t>
            </a:r>
          </a:p>
          <a:p>
            <a:pPr eaLnBrk="1" hangingPunct="1"/>
            <a:endParaRPr lang="en-US"/>
          </a:p>
          <a:p>
            <a:pPr eaLnBrk="1" hangingPunct="1"/>
            <a:r>
              <a:rPr lang="en-US"/>
              <a:t>Construct items are listed here in the order in which they contribute to the construct.</a:t>
            </a:r>
          </a:p>
        </p:txBody>
      </p:sp>
    </p:spTree>
    <p:extLst>
      <p:ext uri="{BB962C8B-B14F-4D97-AF65-F5344CB8AC3E}">
        <p14:creationId xmlns:p14="http://schemas.microsoft.com/office/powerpoint/2010/main" val="3496578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13</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14</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a:t>
            </a:r>
            <a:r>
              <a:rPr lang="en-US" sz="1200" b="0" i="0" kern="1200" dirty="0">
                <a:solidFill>
                  <a:schemeClr val="tx1"/>
                </a:solidFill>
                <a:effectLst/>
                <a:latin typeface="Arial" charset="0"/>
                <a:ea typeface="+mn-ea"/>
                <a:cs typeface="+mn-cs"/>
              </a:rPr>
              <a:t>Please indicate your agreement with each of the following statements.</a:t>
            </a:r>
            <a:r>
              <a:rPr lang="en-US" dirty="0"/>
              <a:t>”</a:t>
            </a:r>
          </a:p>
          <a:p>
            <a:pPr eaLnBrk="1" hangingPunct="1"/>
            <a:endParaRPr lang="en-US" dirty="0"/>
          </a:p>
          <a:p>
            <a:pPr eaLnBrk="1" hangingPunct="1"/>
            <a:r>
              <a:rPr lang="en-US" dirty="0"/>
              <a:t>Item response options include “Strongly Agree,” “Agree,” “Disagree,” and “Strongly Disagree.” Only the first two responses are shown here.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15</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“Please indicate</a:t>
            </a:r>
            <a:r>
              <a:rPr lang="en-US" baseline="0" dirty="0"/>
              <a:t> your agreement with each of the following statements. This institution has contributed to my</a:t>
            </a:r>
            <a:r>
              <a:rPr lang="en-US" dirty="0"/>
              <a:t>…”</a:t>
            </a:r>
          </a:p>
          <a:p>
            <a:pPr eaLnBrk="1" hangingPunct="1"/>
            <a:endParaRPr lang="en-US" dirty="0"/>
          </a:p>
          <a:p>
            <a:pPr eaLnBrk="1" hangingPunct="1"/>
            <a:r>
              <a:rPr lang="en-US" dirty="0"/>
              <a:t>Item response options include “Strongly Agree,” “Agree,”  “Disagree”, and “Strongly</a:t>
            </a:r>
            <a:r>
              <a:rPr lang="en-US" baseline="0" dirty="0"/>
              <a:t> Disagree</a:t>
            </a:r>
            <a:r>
              <a:rPr lang="en-US" dirty="0"/>
              <a:t>.” Only the first two responses are shown here.</a:t>
            </a:r>
          </a:p>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16</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“Since entering college have you…”</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17</a:t>
            </a:fld>
            <a:endParaRPr lang="en-US" sz="1200" u="none">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a:t>The question stem for the first item is: “How often in the past year did you…”</a:t>
            </a:r>
          </a:p>
          <a:p>
            <a:pPr eaLnBrk="1" hangingPunct="1"/>
            <a:endParaRPr lang="en-US"/>
          </a:p>
          <a:p>
            <a:pPr eaLnBrk="1" hangingPunct="1"/>
            <a:r>
              <a:rPr lang="en-US"/>
              <a:t>The question stem for all other items is: “Since entering college, indicate how often you have…”</a:t>
            </a:r>
          </a:p>
          <a:p>
            <a:pPr eaLnBrk="1" hangingPunct="1"/>
            <a:endParaRPr lang="en-US"/>
          </a:p>
          <a:p>
            <a:pPr eaLnBrk="1" hangingPunct="1"/>
            <a:r>
              <a:rPr lang="en-US"/>
              <a:t>Item response options include “Frequently,” “Occasionally,” and “Not at All.” Only the first two responses are shown here.</a:t>
            </a:r>
          </a:p>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0E859877-E188-47BF-8A3A-0CCE5E2055A3}" type="slidenum">
              <a:rPr lang="en-US" sz="1200" u="none">
                <a:latin typeface="Arial" charset="0"/>
              </a:rPr>
              <a:pPr algn="r" defTabSz="901843" eaLnBrk="1" hangingPunct="1"/>
              <a:t>18</a:t>
            </a:fld>
            <a:endParaRPr lang="en-US" sz="1200" u="none">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a:t>The question stem for these items is: “Rate yourself on each of the following traits as compared with the average person your age…”</a:t>
            </a:r>
          </a:p>
          <a:p>
            <a:pPr eaLnBrk="1" hangingPunct="1"/>
            <a:endParaRPr lang="en-US"/>
          </a:p>
          <a:p>
            <a:pPr eaLnBrk="1" hangingPunct="1"/>
            <a:r>
              <a:rPr lang="en-US"/>
              <a:t>Item response options include “Highest 10%,” “Above Average,” “Average,” “Below Average,” and “Lowest 10%.” Only the first two responses are shown here.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01843"/>
            <a:fld id="{C066CF84-5C9D-4EFA-8E50-B5A59F6C93A3}" type="slidenum">
              <a:rPr lang="en-US" smtClean="0"/>
              <a:pPr defTabSz="901843"/>
              <a:t>19</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r>
              <a:rPr lang="en-US" dirty="0"/>
              <a:t>The impact of students’ participation in co-curricular experiences on students’ civic learning is addressed by the longitudinal constructs of Social Agency and Civic Engagement, and the Leadership and Civic Awareness constructs.</a:t>
            </a:r>
          </a:p>
          <a:p>
            <a:endParaRPr lang="en-US" dirty="0"/>
          </a:p>
          <a:p>
            <a:r>
              <a:rPr lang="en-US" dirty="0"/>
              <a:t>Students’ experiences with diverse peers are measured by the Positive Cross-Racial Interaction, Negative Cross-Racial Interaction, and Sense of Belonging constructs, and by diversity and campus climate items. </a:t>
            </a:r>
          </a:p>
          <a:p>
            <a:endParaRPr lang="en-US" dirty="0"/>
          </a:p>
          <a:p>
            <a:r>
              <a:rPr lang="en-US" dirty="0"/>
              <a:t>Health and wellness items are also included.</a:t>
            </a:r>
          </a:p>
          <a:p>
            <a:endParaRPr lang="en-US" b="1" dirty="0"/>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txBox="1">
            <a:spLocks noGrp="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BF64EDA-59B4-4EB3-8B85-E5593806FCA5}" type="slidenum">
              <a:rPr lang="en-US" sz="1200" u="none">
                <a:latin typeface="Arial" charset="0"/>
              </a:rPr>
              <a:pPr algn="r" defTabSz="901843" eaLnBrk="1" hangingPunct="1"/>
              <a:t>20</a:t>
            </a:fld>
            <a:endParaRPr lang="en-US" sz="1200" u="none">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a:t>Longitudinal Construct – this graph shows mean changes in Social Agency during college for your institution and comparison group.</a:t>
            </a:r>
          </a:p>
          <a:p>
            <a:pPr eaLnBrk="1" hangingPunct="1"/>
            <a:endParaRPr lang="en-US"/>
          </a:p>
          <a:p>
            <a:pPr eaLnBrk="1" hangingPunct="1"/>
            <a:r>
              <a:rPr lang="en-US"/>
              <a:t>Construct items are listed here in the order in which they contribute to the construct.</a:t>
            </a:r>
          </a:p>
          <a:p>
            <a:pPr eaLnBrk="1" hangingPunct="1"/>
            <a:endParaRPr lang="en-US"/>
          </a:p>
        </p:txBody>
      </p:sp>
    </p:spTree>
    <p:extLst>
      <p:ext uri="{BB962C8B-B14F-4D97-AF65-F5344CB8AC3E}">
        <p14:creationId xmlns:p14="http://schemas.microsoft.com/office/powerpoint/2010/main" val="3429022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E2DCE66-BF13-49E9-B2AD-D09772E43167}" type="slidenum">
              <a:rPr lang="en-US" sz="1200" u="none">
                <a:latin typeface="Arial" charset="0"/>
              </a:rPr>
              <a:pPr algn="r" defTabSz="901843" eaLnBrk="1" hangingPunct="1"/>
              <a:t>21</a:t>
            </a:fld>
            <a:endParaRPr lang="en-US" sz="1200" u="none">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BBD390AC-6FD8-40C5-A0C0-A7B27576780D}" type="slidenum">
              <a:rPr lang="en-US" sz="1200" u="none">
                <a:latin typeface="Arial" charset="0"/>
              </a:rPr>
              <a:pPr algn="r" defTabSz="901843" eaLnBrk="1" hangingPunct="1"/>
              <a:t>22</a:t>
            </a:fld>
            <a:endParaRPr lang="en-US" sz="1200" u="none">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217C449-0414-42A3-A451-606B7F7BBA23}" type="slidenum">
              <a:rPr lang="en-US" sz="1200" u="none">
                <a:latin typeface="Arial" charset="0"/>
              </a:rPr>
              <a:pPr algn="r" defTabSz="901843" eaLnBrk="1" hangingPunct="1"/>
              <a:t>23</a:t>
            </a:fld>
            <a:endParaRPr lang="en-US" sz="1200" u="none">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a:t>Mean comparisons for your institution and comparison group are shown for all graduating seniors, broken out by gender.</a:t>
            </a:r>
          </a:p>
          <a:p>
            <a:pPr eaLnBrk="1" hangingPunct="1"/>
            <a:endParaRPr lang="en-US"/>
          </a:p>
          <a:p>
            <a:pPr eaLnBrk="1" hangingPunct="1"/>
            <a:r>
              <a:rPr lang="en-US"/>
              <a:t>Construct items are listed here in the order in which they contribute to the construct.</a:t>
            </a:r>
          </a:p>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341DEF2D-6299-4B1E-8269-BA5850E9D6D3}" type="slidenum">
              <a:rPr lang="en-US" sz="1200" u="none">
                <a:latin typeface="Arial" charset="0"/>
              </a:rPr>
              <a:pPr algn="r" defTabSz="901843" eaLnBrk="1" hangingPunct="1"/>
              <a:t>24</a:t>
            </a:fld>
            <a:endParaRPr lang="en-US" sz="1200" u="none">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a:t>The question stem for these items is: "In the past year, how often have you:“</a:t>
            </a:r>
          </a:p>
          <a:p>
            <a:pPr eaLnBrk="1" hangingPunct="1"/>
            <a:endParaRPr lang="en-US" dirty="0"/>
          </a:p>
          <a:p>
            <a:pPr eaLnBrk="1" hangingPunct="1"/>
            <a:r>
              <a:rPr lang="en-US" dirty="0"/>
              <a:t>Item response options include “Frequently,” “Occasionally,” and “Not at All.” Only the first two responses are shown here.</a:t>
            </a:r>
          </a:p>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9FEB881B-3DDB-46A3-B807-CB555528D1F5}" type="slidenum">
              <a:rPr lang="en-US" sz="1200" u="none">
                <a:latin typeface="Arial" charset="0"/>
              </a:rPr>
              <a:pPr algn="r" defTabSz="901843" eaLnBrk="1" hangingPunct="1"/>
              <a:t>25</a:t>
            </a:fld>
            <a:endParaRPr lang="en-US" sz="1200" u="none">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a:t>The question stem for these items is: “Rate yourself on each of the following traits as compared with the average person your age…”</a:t>
            </a:r>
          </a:p>
          <a:p>
            <a:pPr eaLnBrk="1" hangingPunct="1"/>
            <a:endParaRPr lang="en-US"/>
          </a:p>
          <a:p>
            <a:pPr eaLnBrk="1" hangingPunct="1"/>
            <a:r>
              <a:rPr lang="en-US"/>
              <a:t>Item response options include “Highest 10%,” “Above Average,” “Average,” “Below Average,” and “Lowest 10%.” Only the first two responses are shown here.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01843"/>
            <a:fld id="{E753CC7A-9FF7-408C-9286-46F30EAE10FD}" type="slidenum">
              <a:rPr lang="en-US" smtClean="0"/>
              <a:pPr defTabSz="901843"/>
              <a:t>26</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CC4DC45F-B713-4A3E-8CC2-EB318A91C586}" type="slidenum">
              <a:rPr lang="en-US" sz="1200" u="none">
                <a:latin typeface="Arial" charset="0"/>
              </a:rPr>
              <a:pPr algn="r" defTabSz="901843" eaLnBrk="1" hangingPunct="1"/>
              <a:t>27</a:t>
            </a:fld>
            <a:endParaRPr lang="en-US" sz="1200" u="none">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graduating seniors,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r>
              <a:rPr lang="en-US"/>
              <a:t>Mean comparisons for your institution and comparison group are shown for all graduating seniors, broken out by gender.</a:t>
            </a:r>
          </a:p>
          <a:p>
            <a:pPr eaLnBrk="1" hangingPunct="1"/>
            <a:endParaRPr lang="en-US"/>
          </a:p>
          <a:p>
            <a:pPr eaLnBrk="1" hangingPunct="1"/>
            <a:r>
              <a:rPr lang="en-US"/>
              <a:t>Construct items are listed here in the order in which they contribute to the construct.</a:t>
            </a:r>
          </a:p>
          <a:p>
            <a:endParaRPr lang="en-US"/>
          </a:p>
        </p:txBody>
      </p:sp>
      <p:sp>
        <p:nvSpPr>
          <p:cNvPr id="88068" name="Slide Number Placeholder 3"/>
          <p:cNvSpPr>
            <a:spLocks noGrp="1"/>
          </p:cNvSpPr>
          <p:nvPr>
            <p:ph type="sldNum" sz="quarter" idx="5"/>
          </p:nvPr>
        </p:nvSpPr>
        <p:spPr>
          <a:noFill/>
        </p:spPr>
        <p:txBody>
          <a:bodyPr/>
          <a:lstStyle/>
          <a:p>
            <a:pPr defTabSz="901843"/>
            <a:fld id="{F1C74A22-CE0D-4CDF-86A1-EB88B9255BD7}" type="slidenum">
              <a:rPr lang="en-US" smtClean="0"/>
              <a:pPr defTabSz="901843"/>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82AAB961-034A-4472-A9CE-8DD8857A1B10}" type="slidenum">
              <a:rPr lang="en-US" sz="1200" u="none">
                <a:latin typeface="Arial" charset="0"/>
              </a:rPr>
              <a:pPr algn="r" defTabSz="901843" eaLnBrk="1" hangingPunct="1"/>
              <a:t>29</a:t>
            </a:fld>
            <a:endParaRPr lang="en-US" sz="1200" u="none">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a:t>Mean comparisons for your institution and comparison group are shown for all graduating seniors, broken out by gender.</a:t>
            </a:r>
          </a:p>
          <a:p>
            <a:pPr eaLnBrk="1" hangingPunct="1"/>
            <a:endParaRPr lang="en-US"/>
          </a:p>
          <a:p>
            <a:pPr eaLnBrk="1" hangingPunct="1"/>
            <a:r>
              <a:rPr lang="en-US"/>
              <a:t>Construct items are listed here in the order in which they contribute to the construct.</a:t>
            </a:r>
          </a:p>
          <a:p>
            <a:pPr eaLnBrk="1" hangingPunct="1"/>
            <a:endParaRPr lang="en-US"/>
          </a:p>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dirty="0"/>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1F099ED6-DBF5-46D1-941B-B93338605B1C}" type="slidenum">
              <a:rPr lang="en-US" sz="1200" u="none">
                <a:latin typeface="Arial" charset="0"/>
              </a:rPr>
              <a:pPr algn="r" defTabSz="901843" eaLnBrk="1" hangingPunct="1"/>
              <a:t>30</a:t>
            </a:fld>
            <a:endParaRPr lang="en-US" sz="1200" u="none">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dirty="0"/>
              <a:t>The question stem for these items is: “Please indicate your agreement</a:t>
            </a:r>
            <a:r>
              <a:rPr lang="en-US" baseline="0" dirty="0"/>
              <a:t> with each of the following statements. This institution has contributed to my:</a:t>
            </a:r>
            <a:r>
              <a:rPr lang="en-US" dirty="0"/>
              <a:t>”</a:t>
            </a:r>
          </a:p>
          <a:p>
            <a:pPr eaLnBrk="1" hangingPunct="1"/>
            <a:endParaRPr lang="en-US" dirty="0"/>
          </a:p>
          <a:p>
            <a:pPr eaLnBrk="1" hangingPunct="1"/>
            <a:r>
              <a:rPr lang="en-US" dirty="0"/>
              <a:t>Item response options include “Strongly Agree,” “Agree,”  “Disagree”, and “Strongly Disagree.” Only the first two responses are shown here.</a:t>
            </a:r>
          </a:p>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1E62567E-9F38-49FC-9C93-71EB0B814942}" type="slidenum">
              <a:rPr lang="en-US" sz="1200" u="none">
                <a:latin typeface="Arial" charset="0"/>
              </a:rPr>
              <a:pPr algn="r" defTabSz="901843" eaLnBrk="1" hangingPunct="1"/>
              <a:t>31</a:t>
            </a:fld>
            <a:endParaRPr lang="en-US" sz="1200" u="none">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a:t>The question stem for these items is: </a:t>
            </a:r>
            <a:r>
              <a:rPr lang="en-US" sz="1200" b="0" i="0" kern="1200" dirty="0">
                <a:solidFill>
                  <a:schemeClr val="tx1"/>
                </a:solidFill>
                <a:effectLst/>
                <a:latin typeface="Arial" charset="0"/>
                <a:ea typeface="+mn-ea"/>
                <a:cs typeface="+mn-cs"/>
              </a:rPr>
              <a:t>"Please indicate your agreement with each of the following statements.“</a:t>
            </a:r>
          </a:p>
          <a:p>
            <a:pPr eaLnBrk="1" hangingPunct="1"/>
            <a:endParaRPr lang="en-US" dirty="0"/>
          </a:p>
          <a:p>
            <a:pPr eaLnBrk="1" hangingPunct="1"/>
            <a:r>
              <a:rPr lang="en-US" dirty="0"/>
              <a:t>Item response options include “Agree Strongly,” “Agree Somewhat,” “Disagree Somewhat,” and “Disagree Strongly.” Only the first two responses are shown here.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A92FCC95-543E-4626-9D6A-836C8F8F65DC}" type="slidenum">
              <a:rPr lang="en-US" sz="1200" u="none">
                <a:latin typeface="Arial" charset="0"/>
              </a:rPr>
              <a:pPr algn="r" defTabSz="901843" eaLnBrk="1" hangingPunct="1"/>
              <a:t>32</a:t>
            </a:fld>
            <a:endParaRPr lang="en-US" sz="1200" u="none">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47E05464-A2AF-42D2-AC31-6474A8D37398}" type="slidenum">
              <a:rPr lang="en-US" sz="1200" u="none">
                <a:latin typeface="Arial" charset="0"/>
              </a:rPr>
              <a:pPr algn="r" defTabSz="901843" eaLnBrk="1" hangingPunct="1"/>
              <a:t>33</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r>
              <a:rPr lang="en-US" dirty="0"/>
              <a:t>The question stem for these items is: “</a:t>
            </a:r>
            <a:r>
              <a:rPr lang="en-US" sz="1200" b="0" i="0" u="none" strike="noStrike" kern="1200" baseline="0" dirty="0">
                <a:solidFill>
                  <a:schemeClr val="tx1"/>
                </a:solidFill>
                <a:latin typeface="Arial" charset="0"/>
                <a:ea typeface="+mn-ea"/>
                <a:cs typeface="+mn-cs"/>
              </a:rPr>
              <a:t>Please indicate your agreement with each of the following statements. This institution has contributed to my:</a:t>
            </a:r>
            <a:r>
              <a:rPr lang="en-US" dirty="0"/>
              <a:t>”</a:t>
            </a:r>
          </a:p>
          <a:p>
            <a:pPr eaLnBrk="1" hangingPunct="1"/>
            <a:endParaRPr lang="en-US" dirty="0"/>
          </a:p>
          <a:p>
            <a:pPr eaLnBrk="1" hangingPunct="1"/>
            <a:r>
              <a:rPr lang="en-US" dirty="0"/>
              <a:t>Item response options include “Strongly Agree,” “Agree,”  “Average,” “Disagree,” and “Strongly Disagree.” Only the first two responses are shown here.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14525AF9-4744-4A46-8E5F-F8CF870D815C}" type="slidenum">
              <a:rPr lang="en-US" sz="1200" u="none">
                <a:latin typeface="Arial" charset="0"/>
              </a:rPr>
              <a:pPr algn="r" defTabSz="901843" eaLnBrk="1" hangingPunct="1"/>
              <a:t>34</a:t>
            </a:fld>
            <a:endParaRPr lang="en-US" sz="1200" u="none">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ln/>
        </p:spPr>
        <p:txBody>
          <a:bodyPr/>
          <a:lstStyle/>
          <a:p>
            <a:pPr eaLnBrk="1" hangingPunct="1"/>
            <a:r>
              <a:rPr lang="en-US" dirty="0"/>
              <a:t>Question: “Do you plan to do</a:t>
            </a:r>
            <a:r>
              <a:rPr lang="en-US" baseline="0" dirty="0"/>
              <a:t> the following </a:t>
            </a:r>
            <a:r>
              <a:rPr lang="en-US" dirty="0"/>
              <a:t>in fall </a:t>
            </a:r>
            <a:r>
              <a:rPr lang="en-US" dirty="0" smtClean="0"/>
              <a:t>2017?”</a:t>
            </a: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Only those response options indicating that working full-time or part-time was their primary activity are provided here.</a:t>
            </a:r>
          </a:p>
          <a:p>
            <a:pPr eaLnBrk="1" hangingPunct="1">
              <a:defRPr/>
            </a:pPr>
            <a:endParaRPr lang="en-US" dirty="0">
              <a:solidFill>
                <a:srgbClr val="C00000"/>
              </a:solidFill>
              <a:latin typeface="Garamond"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96781" y="8829038"/>
            <a:ext cx="2983473" cy="465774"/>
          </a:xfrm>
          <a:prstGeom prst="rect">
            <a:avLst/>
          </a:prstGeom>
          <a:noFill/>
          <a:ln w="9525">
            <a:noFill/>
            <a:miter lim="800000"/>
            <a:headEnd/>
            <a:tailEnd/>
          </a:ln>
        </p:spPr>
        <p:txBody>
          <a:bodyPr lIns="91267" tIns="45633" rIns="91267" bIns="45633" anchor="b"/>
          <a:lstStyle/>
          <a:p>
            <a:pPr algn="r" defTabSz="903288" eaLnBrk="1" hangingPunct="1"/>
            <a:fld id="{F02FF999-9C4A-4B52-8420-16030453EE5C}" type="slidenum">
              <a:rPr lang="en-US" sz="1200" u="none">
                <a:latin typeface="Arial" charset="0"/>
              </a:rPr>
              <a:pPr algn="r" defTabSz="903288" eaLnBrk="1" hangingPunct="1"/>
              <a:t>35</a:t>
            </a:fld>
            <a:endParaRPr lang="en-US" sz="1200" u="none">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dirty="0">
                <a:solidFill>
                  <a:srgbClr val="000000"/>
                </a:solidFill>
              </a:rPr>
              <a:t>The question for the first item is: “Do</a:t>
            </a:r>
            <a:r>
              <a:rPr lang="en-US" baseline="0" dirty="0">
                <a:solidFill>
                  <a:srgbClr val="000000"/>
                </a:solidFill>
              </a:rPr>
              <a:t> you plan to do the following in </a:t>
            </a:r>
            <a:r>
              <a:rPr lang="en-US" dirty="0">
                <a:solidFill>
                  <a:srgbClr val="000000"/>
                </a:solidFill>
              </a:rPr>
              <a:t>fall </a:t>
            </a:r>
            <a:r>
              <a:rPr lang="en-US" dirty="0" smtClean="0">
                <a:solidFill>
                  <a:srgbClr val="000000"/>
                </a:solidFill>
              </a:rPr>
              <a:t>2017?”</a:t>
            </a:r>
            <a:endParaRPr lang="en-US" dirty="0">
              <a:solidFill>
                <a:srgbClr val="000000"/>
              </a:solidFill>
            </a:endParaRPr>
          </a:p>
          <a:p>
            <a:pPr eaLnBrk="1" hangingPunct="1"/>
            <a:r>
              <a:rPr lang="en-US" dirty="0"/>
              <a:t>Only those response options indicating that attending graduate or professional school full-time or part-time was their primary activity are provided here.</a:t>
            </a:r>
          </a:p>
          <a:p>
            <a:pPr eaLnBrk="1" hangingPunct="1"/>
            <a:endParaRPr lang="en-US" dirty="0">
              <a:latin typeface="Garamond" pitchFamily="18" charset="0"/>
            </a:endParaRPr>
          </a:p>
          <a:p>
            <a:pPr eaLnBrk="1" hangingPunct="1"/>
            <a:r>
              <a:rPr lang="en-US" dirty="0">
                <a:cs typeface="Arial" charset="0"/>
              </a:rPr>
              <a:t>The question for the second item is </a:t>
            </a:r>
            <a:r>
              <a:rPr lang="en-US" dirty="0" smtClean="0">
                <a:cs typeface="Arial" charset="0"/>
              </a:rPr>
              <a:t>“With respect to graduate or professional school, which best describes the current state of your educational plans?” Only </a:t>
            </a:r>
            <a:r>
              <a:rPr lang="en-US" dirty="0">
                <a:cs typeface="Arial" charset="0"/>
              </a:rPr>
              <a:t>three of the possible response options are listed here.  For a full listing, please refer to your Institutional Profile.  This item does include responses from those who did not indicate that they were attending graduate or professional school full-or part-time as a primary activity.  </a:t>
            </a:r>
          </a:p>
          <a:p>
            <a:pPr eaLnBrk="1" hangingPunct="1"/>
            <a:endParaRPr lang="en-US" dirty="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BDE1938F-AD26-43F6-B95E-7AA4101C51CA}" type="slidenum">
              <a:rPr lang="en-US" sz="1200" u="none">
                <a:latin typeface="Arial" charset="0"/>
              </a:rPr>
              <a:pPr algn="r" defTabSz="901843" eaLnBrk="1" hangingPunct="1"/>
              <a:t>36</a:t>
            </a:fld>
            <a:endParaRPr lang="en-US" sz="1200" u="none">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dirty="0"/>
              <a:t>Responses reflect aggregated career </a:t>
            </a:r>
            <a:r>
              <a:rPr lang="en-US" dirty="0" smtClean="0"/>
              <a:t>categories (CAREERA).</a:t>
            </a: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E39E5EDA-9039-4B3A-9899-EA56F81563E1}" type="slidenum">
              <a:rPr lang="en-US" sz="1200" u="none">
                <a:latin typeface="Arial" charset="0"/>
              </a:rPr>
              <a:pPr algn="r" defTabSz="901843" eaLnBrk="1" hangingPunct="1"/>
              <a:t>37</a:t>
            </a:fld>
            <a:endParaRPr lang="en-US" sz="1200" u="none">
              <a:latin typeface="Arial" charset="0"/>
            </a:endParaRPr>
          </a:p>
        </p:txBody>
      </p:sp>
      <p:sp>
        <p:nvSpPr>
          <p:cNvPr id="101379"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ln/>
        </p:spPr>
        <p:txBody>
          <a:bodyPr/>
          <a:lstStyle/>
          <a:p>
            <a:pPr eaLnBrk="1" hangingPunct="1">
              <a:defRPr/>
            </a:pPr>
            <a:r>
              <a:rPr lang="en-US" dirty="0"/>
              <a:t>The question stem for these items is: </a:t>
            </a:r>
            <a:r>
              <a:rPr lang="en-US" dirty="0">
                <a:solidFill>
                  <a:srgbClr val="000000"/>
                </a:solidFill>
              </a:rPr>
              <a:t>“</a:t>
            </a:r>
            <a:r>
              <a:rPr lang="en-US" kern="0" dirty="0">
                <a:solidFill>
                  <a:srgbClr val="000000"/>
                </a:solidFill>
              </a:rPr>
              <a:t>When thinking about your career path after college, how important are the following considerations…”</a:t>
            </a:r>
          </a:p>
          <a:p>
            <a:pPr eaLnBrk="1" hangingPunct="1">
              <a:defRPr/>
            </a:pPr>
            <a:endParaRPr lang="en-US" kern="0" dirty="0">
              <a:solidFill>
                <a:srgbClr val="000000"/>
              </a:solidFill>
            </a:endParaRPr>
          </a:p>
          <a:p>
            <a:pPr eaLnBrk="1" hangingPunct="1">
              <a:defRPr/>
            </a:pPr>
            <a:r>
              <a:rPr lang="en-US" dirty="0">
                <a:solidFill>
                  <a:srgbClr val="000000"/>
                </a:solidFill>
              </a:rPr>
              <a:t>Response options include “Essential,” “Very Important,” “Somewhat Important” and “Not Important.” Only the first two responses are shown here (aggregated).</a:t>
            </a:r>
            <a:endParaRPr lang="en-US" dirty="0">
              <a:solidFill>
                <a:srgbClr val="000000"/>
              </a:solidFill>
              <a:latin typeface="Garamond" pitchFamily="18" charset="0"/>
            </a:endParaRPr>
          </a:p>
          <a:p>
            <a:pPr eaLnBrk="1" hangingPunct="1">
              <a:defRPr/>
            </a:pPr>
            <a:endParaRPr lang="en-US" dirty="0"/>
          </a:p>
          <a:p>
            <a:pPr eaLnBrk="1" hangingPunct="1">
              <a:defRPr/>
            </a:pPr>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01843"/>
            <a:fld id="{E753CC7A-9FF7-408C-9286-46F30EAE10FD}" type="slidenum">
              <a:rPr lang="en-US" smtClean="0"/>
              <a:pPr defTabSz="901843"/>
              <a:t>38</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r>
              <a:rPr lang="en-US" dirty="0"/>
              <a:t>Students’ levels of satisfaction with their college experience are measured by the Satisfaction with Coursework and Overall Satisfaction constructs.</a:t>
            </a:r>
          </a:p>
          <a:p>
            <a:pPr eaLnBrk="1" hangingPunct="1"/>
            <a:endParaRPr lang="en-US" dirty="0"/>
          </a:p>
          <a:p>
            <a:pPr eaLnBrk="1" hangingPunct="1"/>
            <a:r>
              <a:rPr lang="en-US" dirty="0"/>
              <a:t>Additional items provide information on Satisfaction with Academic Support and Courses, and Satisfaction with Services and Community.</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DD9EF7E6-8628-46A5-AF28-D94C0B1C422B}" type="slidenum">
              <a:rPr lang="en-US" sz="1200" u="none">
                <a:latin typeface="Arial" charset="0"/>
              </a:rPr>
              <a:pPr algn="r" defTabSz="901843" eaLnBrk="1" hangingPunct="1"/>
              <a:t>39</a:t>
            </a:fld>
            <a:endParaRPr lang="en-US" sz="1200" u="none">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a:t>Mean comparisons for your institution and comparison group are shown for all graduating seniors, broken out by gender.</a:t>
            </a:r>
          </a:p>
          <a:p>
            <a:pPr eaLnBrk="1" hangingPunct="1"/>
            <a:endParaRPr lang="en-US"/>
          </a:p>
          <a:p>
            <a:pPr eaLnBrk="1" hangingPunct="1"/>
            <a:r>
              <a:rPr lang="en-US"/>
              <a:t>Construct items are listed here in the order in which they contribute to the construct.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a:t>Constructs are reported for all graduating seniors, and are also broken out by “Men” and “Women.” Bar graphs depicting mean scores are shown for your institution and comparison group. CIRP constructs have been scaled to a population mean of 50 with a standard deviation of 10.  </a:t>
            </a:r>
          </a:p>
          <a:p>
            <a:endParaRPr lang="en-US" sz="1100" dirty="0"/>
          </a:p>
          <a:p>
            <a:r>
              <a:rPr lang="en-US" sz="1100" dirty="0"/>
              <a:t>More detailed information on constructs can be found at http://www.heri.ucla.edu/PDFs/constructs/technicalreport.pdf.</a:t>
            </a:r>
          </a:p>
          <a:p>
            <a:endParaRPr lang="en-US" sz="1100" dirty="0"/>
          </a:p>
          <a:p>
            <a:r>
              <a:rPr lang="en-US" sz="1100" dirty="0"/>
              <a:t>When a construct appears on both the CIRP Freshman Survey (TFS) and the CSS, we present the construct longitudinally. The longitudinal construct has been designed to measure within-person change, which allows you to assess change among your student population. These line graphs depict all respondents using matched-pair analysis for TFS-CSS, broken out by gender for your institution and comparison group.</a:t>
            </a:r>
          </a:p>
          <a:p>
            <a:endParaRPr lang="en-US" sz="1100" dirty="0"/>
          </a:p>
          <a:p>
            <a:pPr defTabSz="912937">
              <a:defRPr/>
            </a:pPr>
            <a:r>
              <a:rPr lang="en-US" sz="1100" dirty="0"/>
              <a:t>For schools that do not have matching TFS-CSS results, longitudinal constructs cannot be presented.  For these schools, all constructs are presented as bar graphs using only CSS results. </a:t>
            </a:r>
          </a:p>
          <a:p>
            <a:endParaRPr lang="en-US" sz="1100" dirty="0"/>
          </a:p>
          <a:p>
            <a:r>
              <a:rPr lang="en-US" sz="1100" dirty="0"/>
              <a:t>Following the Longitudinal Constructs and Constructs, individual survey items relevant to each of the categories are presented. </a:t>
            </a:r>
          </a:p>
          <a:p>
            <a:endParaRPr lang="en-US" sz="1100" dirty="0">
              <a:solidFill>
                <a:srgbClr val="FF0000"/>
              </a:solidFill>
            </a:endParaRPr>
          </a:p>
          <a:p>
            <a:endParaRPr lang="en-US" sz="1100" dirty="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B031BF8-73C3-49B6-B50A-6D271E09DD3C}" type="slidenum">
              <a:rPr lang="en-US" sz="1200" u="none">
                <a:latin typeface="Arial" charset="0"/>
              </a:rPr>
              <a:pPr algn="r" defTabSz="901843" eaLnBrk="1" hangingPunct="1"/>
              <a:t>40</a:t>
            </a:fld>
            <a:endParaRPr lang="en-US" sz="1200" u="none">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graduating seniors, broken out by gender.</a:t>
            </a:r>
          </a:p>
          <a:p>
            <a:pPr eaLnBrk="1" hangingPunct="1"/>
            <a:endParaRPr lang="en-US" smtClean="0"/>
          </a:p>
          <a:p>
            <a:pPr eaLnBrk="1" hangingPunct="1"/>
            <a:r>
              <a:rPr lang="en-US" smtClean="0"/>
              <a:t>Construct items are listed here in the order in which they contribute to the construct.</a:t>
            </a:r>
          </a:p>
        </p:txBody>
      </p:sp>
    </p:spTree>
    <p:extLst>
      <p:ext uri="{BB962C8B-B14F-4D97-AF65-F5344CB8AC3E}">
        <p14:creationId xmlns:p14="http://schemas.microsoft.com/office/powerpoint/2010/main" val="14120195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7EA02801-4683-41F3-A9C2-1F141DB6DF44}" type="slidenum">
              <a:rPr lang="en-US" sz="1200" u="none">
                <a:latin typeface="Arial" charset="0"/>
              </a:rPr>
              <a:pPr algn="r" defTabSz="901843" eaLnBrk="1" hangingPunct="1"/>
              <a:t>41</a:t>
            </a:fld>
            <a:endParaRPr lang="en-US" sz="1200" u="none">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r>
              <a:rPr lang="en-US" dirty="0"/>
              <a:t>The question stem for these items is: “Please rate your satisfaction with your college in each area…”</a:t>
            </a:r>
          </a:p>
          <a:p>
            <a:pPr eaLnBrk="1" hangingPunct="1"/>
            <a:endParaRPr lang="en-US" dirty="0"/>
          </a:p>
          <a:p>
            <a:pPr eaLnBrk="1" hangingPunct="1"/>
            <a:r>
              <a:rPr lang="en-US" dirty="0"/>
              <a:t>Item response options include “Very Satisfied,” “Satisfied,” “Neutral,” “Dissatisfied,” “Very Dissatisfied,” and “Can’t Rate/ Don’t Know.” Only the first two responses are shown here.</a:t>
            </a:r>
          </a:p>
          <a:p>
            <a:pPr eaLnBrk="1" hangingPunct="1"/>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853740C9-AA74-4D7D-942E-37359751F112}" type="slidenum">
              <a:rPr lang="en-US" sz="1200" u="none">
                <a:latin typeface="Arial" charset="0"/>
              </a:rPr>
              <a:pPr algn="r" defTabSz="901843" eaLnBrk="1" hangingPunct="1"/>
              <a:t>42</a:t>
            </a:fld>
            <a:endParaRPr lang="en-US" sz="1200" u="none">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dirty="0"/>
              <a:t>The question stem for these items is: “Please rate your satisfaction with your college in each area…”</a:t>
            </a:r>
          </a:p>
          <a:p>
            <a:pPr eaLnBrk="1" hangingPunct="1"/>
            <a:endParaRPr lang="en-US" dirty="0"/>
          </a:p>
          <a:p>
            <a:pPr eaLnBrk="1" hangingPunct="1"/>
            <a:r>
              <a:rPr lang="en-US" dirty="0"/>
              <a:t>Item response options include “Very Satisfied,” “Satisfied,” “Neutral,” “Dissatisfied,” “Very Dissatisfied,” and “Can’t Rate/ Don’t Know.” Only the first two responses are shown here.</a:t>
            </a:r>
          </a:p>
          <a:p>
            <a:pPr eaLnBrk="1" hangingPunct="1"/>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897514" y="8829676"/>
            <a:ext cx="2982743" cy="465138"/>
          </a:xfrm>
          <a:prstGeom prst="rect">
            <a:avLst/>
          </a:prstGeom>
          <a:noFill/>
          <a:ln w="9525">
            <a:noFill/>
            <a:miter lim="800000"/>
            <a:headEnd/>
            <a:tailEnd/>
          </a:ln>
        </p:spPr>
        <p:txBody>
          <a:bodyPr lIns="91258" tIns="45628" rIns="91258" bIns="45628" anchor="b"/>
          <a:lstStyle/>
          <a:p>
            <a:pPr algn="r" defTabSz="901843" eaLnBrk="1" hangingPunct="1"/>
            <a:fld id="{21B458BF-DE0C-4D2E-A9E6-BEC777A3F5B2}" type="slidenum">
              <a:rPr lang="en-US" sz="1200" u="none">
                <a:latin typeface="Arial" charset="0"/>
              </a:rPr>
              <a:pPr algn="r" defTabSz="901843" eaLnBrk="1" hangingPunct="1"/>
              <a:t>43</a:t>
            </a:fld>
            <a:endParaRPr lang="en-US" sz="1200" u="none">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r>
              <a:rPr lang="en-US"/>
              <a:t>The question stem for these items is: “Please rate your satisfaction with your college in each area…”</a:t>
            </a:r>
          </a:p>
          <a:p>
            <a:pPr eaLnBrk="1" hangingPunct="1"/>
            <a:endParaRPr lang="en-US"/>
          </a:p>
          <a:p>
            <a:pPr eaLnBrk="1" hangingPunct="1"/>
            <a:r>
              <a:rPr lang="en-US"/>
              <a:t>Item response options include “Very Satisfied,” “Satisfied,” “Neutral,” “Dissatisfied,” “Very Dissatisfied,” and “Can’t Rate/ Don’t Know.” Only the first two responses are shown here.</a:t>
            </a:r>
          </a:p>
          <a:p>
            <a:pPr eaLnBrk="1" hangingPunct="1"/>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44</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16329" y="4414840"/>
            <a:ext cx="5049156" cy="4184650"/>
          </a:xfrm>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dirty="0"/>
              <a:t>The race/ethnicity variable displayed here is “RACEGROUP.” This variable is aggregated so response categories add to 100%.</a:t>
            </a:r>
          </a:p>
          <a:p>
            <a:endParaRPr lang="en-US" dirty="0"/>
          </a:p>
        </p:txBody>
      </p:sp>
      <p:sp>
        <p:nvSpPr>
          <p:cNvPr id="61444" name="Slide Number Placeholder 3"/>
          <p:cNvSpPr>
            <a:spLocks noGrp="1"/>
          </p:cNvSpPr>
          <p:nvPr>
            <p:ph type="sldNum" sz="quarter" idx="5"/>
          </p:nvPr>
        </p:nvSpPr>
        <p:spPr>
          <a:noFill/>
        </p:spPr>
        <p:txBody>
          <a:bodyPr/>
          <a:lstStyle/>
          <a:p>
            <a:pPr defTabSz="901843"/>
            <a:fld id="{7926C351-848F-4F0A-BA27-77AF761E2F22}" type="slidenum">
              <a:rPr lang="en-US" smtClean="0"/>
              <a:pPr defTabSz="901843"/>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a:t>“Other” includes “Health Professional, “Other Technical,” and “Other Non-technical.”</a:t>
            </a:r>
          </a:p>
        </p:txBody>
      </p:sp>
      <p:sp>
        <p:nvSpPr>
          <p:cNvPr id="62468" name="Slide Number Placeholder 3"/>
          <p:cNvSpPr>
            <a:spLocks noGrp="1"/>
          </p:cNvSpPr>
          <p:nvPr>
            <p:ph type="sldNum" sz="quarter" idx="5"/>
          </p:nvPr>
        </p:nvSpPr>
        <p:spPr>
          <a:noFill/>
        </p:spPr>
        <p:txBody>
          <a:bodyPr/>
          <a:lstStyle/>
          <a:p>
            <a:pPr defTabSz="901843"/>
            <a:fld id="{95D5EE96-6011-4FFB-88C9-161E18B13177}" type="slidenum">
              <a:rPr lang="en-US" smtClean="0"/>
              <a:pPr defTabSz="901843"/>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dirty="0"/>
              <a:t>Figure 1 depicts the proportion of respondents who reported “Yes.”</a:t>
            </a:r>
          </a:p>
          <a:p>
            <a:endParaRPr lang="en-US" dirty="0"/>
          </a:p>
          <a:p>
            <a:r>
              <a:rPr lang="en-US" dirty="0"/>
              <a:t>The question used</a:t>
            </a:r>
            <a:r>
              <a:rPr lang="en-US" baseline="0" dirty="0"/>
              <a:t> in</a:t>
            </a:r>
            <a:r>
              <a:rPr lang="en-US" dirty="0"/>
              <a:t> Figure 2 is: “If you borrowed money to help pay for college expenses, estimate how much you will owe as of June 30, </a:t>
            </a:r>
            <a:r>
              <a:rPr lang="en-US" dirty="0" smtClean="0"/>
              <a:t>2017”</a:t>
            </a:r>
            <a:endParaRPr lang="en-US" dirty="0"/>
          </a:p>
        </p:txBody>
      </p:sp>
      <p:sp>
        <p:nvSpPr>
          <p:cNvPr id="64516" name="Slide Number Placeholder 3"/>
          <p:cNvSpPr>
            <a:spLocks noGrp="1"/>
          </p:cNvSpPr>
          <p:nvPr>
            <p:ph type="sldNum" sz="quarter" idx="5"/>
          </p:nvPr>
        </p:nvSpPr>
        <p:spPr>
          <a:noFill/>
        </p:spPr>
        <p:txBody>
          <a:bodyPr/>
          <a:lstStyle/>
          <a:p>
            <a:pPr defTabSz="901843"/>
            <a:fld id="{0B273222-95D5-4555-B1C8-2311ABCDE054}" type="slidenum">
              <a:rPr lang="en-US" smtClean="0"/>
              <a:pPr defTabSz="901843"/>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dirty="0">
                <a:solidFill>
                  <a:srgbClr val="000000"/>
                </a:solidFill>
              </a:rPr>
              <a:t>The question stem for this item is: “How much of the past year’s educational expenses (room, board, tuition, and fees) were covered from each of the following sources?”</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categories except  “None”).</a:t>
            </a:r>
          </a:p>
        </p:txBody>
      </p:sp>
      <p:sp>
        <p:nvSpPr>
          <p:cNvPr id="65540" name="Slide Number Placeholder 3"/>
          <p:cNvSpPr>
            <a:spLocks noGrp="1"/>
          </p:cNvSpPr>
          <p:nvPr>
            <p:ph type="sldNum" sz="quarter" idx="5"/>
          </p:nvPr>
        </p:nvSpPr>
        <p:spPr>
          <a:noFill/>
        </p:spPr>
        <p:txBody>
          <a:bodyPr/>
          <a:lstStyle/>
          <a:p>
            <a:pPr defTabSz="901843"/>
            <a:fld id="{A65A9214-C16D-4986-B2B1-48A6D798D0F6}" type="slidenum">
              <a:rPr lang="en-US" smtClean="0"/>
              <a:pPr defTabSz="901843"/>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dirty="0"/>
              <a:t>Change in Academic Outcomes is measured by the longitudinal constructs of Habits of Mind and Pluralistic Orientation. </a:t>
            </a:r>
          </a:p>
          <a:p>
            <a:endParaRPr lang="en-US" dirty="0"/>
          </a:p>
          <a:p>
            <a:r>
              <a:rPr lang="en-US" dirty="0"/>
              <a:t>The Academic Self-Concept and Faculty Interaction constructs, and items concerning Academic Validation, General Interpersonal</a:t>
            </a:r>
            <a:r>
              <a:rPr lang="en-US" baseline="0" dirty="0"/>
              <a:t> Validation, </a:t>
            </a:r>
            <a:r>
              <a:rPr lang="en-US" dirty="0"/>
              <a:t>Academic Outcomes, Academic Enhancement Experiences, Active and Collaborative Learning, and Written and Oral Communication address students’ experiences and outcomes at the end of college.</a:t>
            </a:r>
          </a:p>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smtClean="0"/>
              <a:t>2017 College Senior Survey</a:t>
            </a:r>
            <a:endParaRPr lang="en-US" dirty="0"/>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smtClean="0"/>
              <a:t>2017 College Senior Survey</a:t>
            </a:r>
            <a:endParaRPr lang="en-US" dirty="0"/>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dirty="0"/>
              <a:t>2017 College Senior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a:extLst/>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a:hlinkClick r:id="rId15" action="ppaction://hlinksldjump"/>
              </a:rPr>
              <a:t>Return to contents</a:t>
            </a:r>
            <a:endParaRPr lang="en-US" sz="1200" u="none"/>
          </a:p>
        </p:txBody>
      </p:sp>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pic>
        <p:nvPicPr>
          <p:cNvPr id="8" name="Picture 7">
            <a:extLst>
              <a:ext uri="{FF2B5EF4-FFF2-40B4-BE49-F238E27FC236}">
                <a16:creationId xmlns:a16="http://schemas.microsoft.com/office/drawing/2014/main" id="{8415F107-BD11-4E3D-B5F6-1C70E4A8E04F}"/>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cSld>
  <p:clrMap bg1="lt1" tx1="dk1" bg2="lt2" tx2="dk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timing>
    <p:tnLst>
      <p:par>
        <p:cTn id="1" dur="indefinite" restart="never" nodeType="tmRoot"/>
      </p:par>
    </p:tnLst>
  </p:timing>
  <p:hf hdr="0" dt="0"/>
  <p:txStyles>
    <p:titleStyle>
      <a:lvl1pPr algn="ctr" rtl="0" eaLnBrk="0" fontAlgn="base" hangingPunct="0">
        <a:spcBef>
          <a:spcPct val="0"/>
        </a:spcBef>
        <a:spcAft>
          <a:spcPct val="0"/>
        </a:spcAft>
        <a:defRPr sz="2800" b="1">
          <a:solidFill>
            <a:schemeClr val="tx2"/>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9.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2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2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4.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6.xml"/><Relationship Id="rId18" Type="http://schemas.openxmlformats.org/officeDocument/2006/relationships/slide" Target="slide20.xml"/><Relationship Id="rId26" Type="http://schemas.openxmlformats.org/officeDocument/2006/relationships/slide" Target="slide30.xml"/><Relationship Id="rId3" Type="http://schemas.openxmlformats.org/officeDocument/2006/relationships/slide" Target="slide5.xml"/><Relationship Id="rId21" Type="http://schemas.openxmlformats.org/officeDocument/2006/relationships/slide" Target="slide23.xml"/><Relationship Id="rId34" Type="http://schemas.openxmlformats.org/officeDocument/2006/relationships/slide" Target="slide38.xml"/><Relationship Id="rId7" Type="http://schemas.openxmlformats.org/officeDocument/2006/relationships/slide" Target="slide10.xml"/><Relationship Id="rId12" Type="http://schemas.openxmlformats.org/officeDocument/2006/relationships/slide" Target="slide15.xml"/><Relationship Id="rId17" Type="http://schemas.openxmlformats.org/officeDocument/2006/relationships/slide" Target="slide19.xml"/><Relationship Id="rId25" Type="http://schemas.openxmlformats.org/officeDocument/2006/relationships/slide" Target="slide29.xml"/><Relationship Id="rId33" Type="http://schemas.openxmlformats.org/officeDocument/2006/relationships/slide" Target="slide37.xml"/><Relationship Id="rId38" Type="http://schemas.openxmlformats.org/officeDocument/2006/relationships/slide" Target="slide43.xml"/><Relationship Id="rId2" Type="http://schemas.openxmlformats.org/officeDocument/2006/relationships/notesSlide" Target="../notesSlides/notesSlide3.xml"/><Relationship Id="rId16" Type="http://schemas.openxmlformats.org/officeDocument/2006/relationships/slide" Target="slide27.xml"/><Relationship Id="rId20" Type="http://schemas.openxmlformats.org/officeDocument/2006/relationships/slide" Target="slide22.xml"/><Relationship Id="rId29" Type="http://schemas.openxmlformats.org/officeDocument/2006/relationships/slide" Target="slide33.xml"/><Relationship Id="rId1" Type="http://schemas.openxmlformats.org/officeDocument/2006/relationships/slideLayout" Target="../slideLayouts/slideLayout4.xml"/><Relationship Id="rId6" Type="http://schemas.openxmlformats.org/officeDocument/2006/relationships/slide" Target="slide9.xml"/><Relationship Id="rId11" Type="http://schemas.openxmlformats.org/officeDocument/2006/relationships/slide" Target="slide14.xml"/><Relationship Id="rId24" Type="http://schemas.openxmlformats.org/officeDocument/2006/relationships/slide" Target="slide28.xml"/><Relationship Id="rId32" Type="http://schemas.openxmlformats.org/officeDocument/2006/relationships/slide" Target="slide36.xml"/><Relationship Id="rId37" Type="http://schemas.openxmlformats.org/officeDocument/2006/relationships/slide" Target="slide42.xml"/><Relationship Id="rId5" Type="http://schemas.openxmlformats.org/officeDocument/2006/relationships/slide" Target="slide7.xml"/><Relationship Id="rId15" Type="http://schemas.openxmlformats.org/officeDocument/2006/relationships/slide" Target="slide18.xml"/><Relationship Id="rId23" Type="http://schemas.openxmlformats.org/officeDocument/2006/relationships/slide" Target="slide26.xml"/><Relationship Id="rId28" Type="http://schemas.openxmlformats.org/officeDocument/2006/relationships/slide" Target="slide32.xml"/><Relationship Id="rId36" Type="http://schemas.openxmlformats.org/officeDocument/2006/relationships/slide" Target="slide41.xml"/><Relationship Id="rId10" Type="http://schemas.openxmlformats.org/officeDocument/2006/relationships/slide" Target="slide13.xml"/><Relationship Id="rId19" Type="http://schemas.openxmlformats.org/officeDocument/2006/relationships/slide" Target="slide21.xml"/><Relationship Id="rId31" Type="http://schemas.openxmlformats.org/officeDocument/2006/relationships/slide" Target="slide35.xml"/><Relationship Id="rId4" Type="http://schemas.openxmlformats.org/officeDocument/2006/relationships/slide" Target="slide6.xml"/><Relationship Id="rId9" Type="http://schemas.openxmlformats.org/officeDocument/2006/relationships/slide" Target="slide12.xml"/><Relationship Id="rId14" Type="http://schemas.openxmlformats.org/officeDocument/2006/relationships/slide" Target="slide17.xml"/><Relationship Id="rId22" Type="http://schemas.openxmlformats.org/officeDocument/2006/relationships/slide" Target="slide24.xml"/><Relationship Id="rId27" Type="http://schemas.openxmlformats.org/officeDocument/2006/relationships/slide" Target="slide31.xml"/><Relationship Id="rId30" Type="http://schemas.openxmlformats.org/officeDocument/2006/relationships/slide" Target="slide34.xml"/><Relationship Id="rId35" Type="http://schemas.openxmlformats.org/officeDocument/2006/relationships/slide" Target="slide39.xml"/></Relationships>
</file>

<file path=ppt/slides/_rels/slide3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30.xml"/></Relationships>
</file>

<file path=ppt/slides/_rels/slide4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5.xml"/><Relationship Id="rId5" Type="http://schemas.openxmlformats.org/officeDocument/2006/relationships/chart" Target="../charts/chart6.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smtClean="0">
                <a:solidFill>
                  <a:schemeClr val="accent4"/>
                </a:solidFill>
                <a:latin typeface="Franklin Gothic Book" panose="020B0503020102020204" pitchFamily="34" charset="0"/>
              </a:rPr>
              <a:t>Dalton State College</a:t>
            </a:r>
            <a:r>
              <a:rPr lang="en-US" dirty="0">
                <a:solidFill>
                  <a:schemeClr val="accent1"/>
                </a:solidFill>
                <a:latin typeface="Franklin Gothic Book" panose="020B0503020102020204" pitchFamily="34" charset="0"/>
              </a:rPr>
              <a:t/>
            </a:r>
            <a:br>
              <a:rPr lang="en-US" dirty="0">
                <a:solidFill>
                  <a:schemeClr val="accent1"/>
                </a:solidFill>
                <a:latin typeface="Franklin Gothic Book" panose="020B0503020102020204" pitchFamily="34" charset="0"/>
              </a:rPr>
            </a:br>
            <a:r>
              <a:rPr lang="en-US" dirty="0">
                <a:latin typeface="Franklin Gothic Book" panose="020B0503020102020204" pitchFamily="34" charset="0"/>
              </a:rPr>
              <a:t>College Senior Survey</a:t>
            </a:r>
            <a:r>
              <a:rPr lang="en-US" dirty="0">
                <a:solidFill>
                  <a:schemeClr val="accent1"/>
                </a:solidFill>
                <a:latin typeface="Franklin Gothic Book" panose="020B0503020102020204" pitchFamily="34" charset="0"/>
              </a:rPr>
              <a:t/>
            </a:r>
            <a:br>
              <a:rPr lang="en-US" dirty="0">
                <a:solidFill>
                  <a:schemeClr val="accent1"/>
                </a:solidFill>
                <a:latin typeface="Franklin Gothic Book" panose="020B0503020102020204" pitchFamily="34" charset="0"/>
              </a:rPr>
            </a:br>
            <a:r>
              <a:rPr lang="en-US" dirty="0" smtClean="0">
                <a:solidFill>
                  <a:schemeClr val="accent4"/>
                </a:solidFill>
                <a:latin typeface="Franklin Gothic Book" panose="020B0503020102020204" pitchFamily="34" charset="0"/>
              </a:rPr>
              <a:t>2017 </a:t>
            </a:r>
            <a:r>
              <a:rPr lang="en-US" dirty="0">
                <a:solidFill>
                  <a:schemeClr val="accent4"/>
                </a:solidFill>
                <a:latin typeface="Franklin Gothic Book" panose="020B0503020102020204" pitchFamily="34" charset="0"/>
              </a:rPr>
              <a:t>Results</a:t>
            </a:r>
            <a:endParaRPr lang="en-US" sz="3200" dirty="0">
              <a:solidFill>
                <a:schemeClr val="accent4"/>
              </a:solidFill>
              <a:latin typeface="Franklin Gothic Book" panose="020B0503020102020204" pitchFamily="34" charset="0"/>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a:solidFill>
                  <a:schemeClr val="tx2"/>
                </a:solidFill>
                <a:effectLst/>
                <a:latin typeface="Franklin Gothic Book" panose="020B0503020102020204" pitchFamily="34" charset="0"/>
              </a:rPr>
              <a:t>Graduating Seniors</a:t>
            </a:r>
          </a:p>
          <a:p>
            <a:pPr eaLnBrk="1" hangingPunct="1">
              <a:lnSpc>
                <a:spcPct val="80000"/>
              </a:lnSpc>
              <a:spcBef>
                <a:spcPct val="10000"/>
              </a:spcBef>
              <a:defRPr/>
            </a:pPr>
            <a:endParaRPr lang="en-US" sz="1800" b="1" dirty="0">
              <a:solidFill>
                <a:schemeClr val="accent1">
                  <a:lumMod val="50000"/>
                </a:schemeClr>
              </a:solidFill>
              <a:effectLst/>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Dalton State College</a:t>
            </a: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N=24</a:t>
            </a: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Public 4yr Colleges</a:t>
            </a:r>
            <a:endParaRPr lang="en-US" sz="2200" b="1" dirty="0">
              <a:solidFill>
                <a:schemeClr val="tx2"/>
              </a:solidFill>
              <a:effectLst/>
              <a:latin typeface="Franklin Gothic Book" panose="020B0503020102020204" pitchFamily="34" charset="0"/>
            </a:endParaRPr>
          </a:p>
          <a:p>
            <a:pPr eaLnBrk="1" hangingPunct="1">
              <a:lnSpc>
                <a:spcPct val="80000"/>
              </a:lnSpc>
              <a:spcBef>
                <a:spcPct val="10000"/>
              </a:spcBef>
              <a:defRPr/>
            </a:pPr>
            <a:r>
              <a:rPr lang="en-US" sz="2200" b="1" smtClean="0">
                <a:solidFill>
                  <a:schemeClr val="tx2"/>
                </a:solidFill>
                <a:effectLst/>
                <a:latin typeface="Franklin Gothic Book" panose="020B0503020102020204" pitchFamily="34" charset="0"/>
              </a:rPr>
              <a:t>N=958</a:t>
            </a:r>
            <a:endParaRPr lang="en-US" sz="2200" b="1" dirty="0">
              <a:solidFill>
                <a:schemeClr val="tx2"/>
              </a:solidFill>
              <a:effectLst/>
              <a:latin typeface="Franklin Gothic Book" panose="020B0503020102020204" pitchFamily="34" charset="0"/>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dirty="0">
                <a:solidFill>
                  <a:schemeClr val="accent4"/>
                </a:solidFill>
                <a:latin typeface="Franklin Gothic Book" panose="020B0503020102020204" pitchFamily="34" charset="0"/>
              </a:rPr>
              <a:t>Higher Education Research Institute, University of California at Los Angeles</a:t>
            </a:r>
          </a:p>
        </p:txBody>
      </p:sp>
      <p:sp>
        <p:nvSpPr>
          <p:cNvPr id="6" name="Rectangle 5"/>
          <p:cNvSpPr/>
          <p:nvPr/>
        </p:nvSpPr>
        <p:spPr bwMode="auto">
          <a:xfrm>
            <a:off x="0" y="0"/>
            <a:ext cx="1066800" cy="10668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76EAFE1-6D0C-4933-BB93-643164A26A40}" type="slidenum">
              <a:rPr lang="en-US" sz="1200" u="none"/>
              <a:pPr algn="r" eaLnBrk="1" hangingPunct="1"/>
              <a:t>10</a:t>
            </a:fld>
            <a:endParaRPr lang="en-US" sz="1200" u="none"/>
          </a:p>
        </p:txBody>
      </p:sp>
      <p:sp>
        <p:nvSpPr>
          <p:cNvPr id="11267" name="Rectangle 2"/>
          <p:cNvSpPr>
            <a:spLocks noGrp="1" noChangeArrowheads="1"/>
          </p:cNvSpPr>
          <p:nvPr>
            <p:ph type="title"/>
          </p:nvPr>
        </p:nvSpPr>
        <p:spPr>
          <a:xfrm>
            <a:off x="914400" y="227013"/>
            <a:ext cx="8077200" cy="1143000"/>
          </a:xfrm>
        </p:spPr>
        <p:txBody>
          <a:bodyPr/>
          <a:lstStyle/>
          <a:p>
            <a:pPr eaLnBrk="1" hangingPunct="1">
              <a:tabLst>
                <a:tab pos="3600450" algn="l"/>
              </a:tabLst>
              <a:defRPr/>
            </a:pPr>
            <a:r>
              <a:rPr lang="en-US" sz="1600" dirty="0">
                <a:solidFill>
                  <a:schemeClr val="accent1"/>
                </a:solidFill>
              </a:rPr>
              <a:t/>
            </a:r>
            <a:br>
              <a:rPr lang="en-US" sz="1600" dirty="0">
                <a:solidFill>
                  <a:schemeClr val="accent1"/>
                </a:solidFill>
              </a:rPr>
            </a:br>
            <a:r>
              <a:rPr lang="en-US" dirty="0"/>
              <a:t>Habits of Mind</a:t>
            </a:r>
            <a:r>
              <a:rPr lang="en-US" sz="2000" dirty="0"/>
              <a:t/>
            </a:r>
            <a:br>
              <a:rPr lang="en-US" sz="2000" dirty="0"/>
            </a:br>
            <a:r>
              <a:rPr lang="en-US" sz="2000" dirty="0"/>
              <a:t/>
            </a:r>
            <a:br>
              <a:rPr lang="en-US" sz="2000" dirty="0"/>
            </a:br>
            <a:r>
              <a:rPr lang="en-US" sz="1600" i="1" dirty="0">
                <a:solidFill>
                  <a:schemeClr val="accent4"/>
                </a:solidFill>
              </a:rPr>
              <a:t>Habits of Mind</a:t>
            </a:r>
            <a:r>
              <a:rPr lang="en-US" sz="1600" dirty="0">
                <a:solidFill>
                  <a:schemeClr val="accent4"/>
                </a:solidFill>
              </a:rPr>
              <a:t> is a unified measure of the behaviors and traits associated with academic success. These learning behaviors are seen as the foundation for lifelong learning.</a:t>
            </a:r>
            <a:r>
              <a:rPr lang="en-US" sz="1600" dirty="0">
                <a:solidFill>
                  <a:schemeClr val="accent1"/>
                </a:solidFill>
              </a:rPr>
              <a:t> </a:t>
            </a:r>
          </a:p>
        </p:txBody>
      </p:sp>
      <p:sp>
        <p:nvSpPr>
          <p:cNvPr id="6150" name="Slide Number Placeholder 7"/>
          <p:cNvSpPr>
            <a:spLocks noGrp="1"/>
          </p:cNvSpPr>
          <p:nvPr>
            <p:ph type="sldNum" sz="quarter" idx="11"/>
          </p:nvPr>
        </p:nvSpPr>
        <p:spPr>
          <a:noFill/>
        </p:spPr>
        <p:txBody>
          <a:bodyPr/>
          <a:lstStyle/>
          <a:p>
            <a:fld id="{41C5808D-DBA4-413A-8717-4DDDCDA269BC}" type="slidenum">
              <a:rPr lang="en-US" smtClean="0"/>
              <a:pPr/>
              <a:t>10</a:t>
            </a:fld>
            <a:endParaRPr lang="en-US"/>
          </a:p>
        </p:txBody>
      </p:sp>
      <p:sp>
        <p:nvSpPr>
          <p:cNvPr id="11271" name="TextBox 9"/>
          <p:cNvSpPr txBox="1">
            <a:spLocks noChangeArrowheads="1"/>
          </p:cNvSpPr>
          <p:nvPr/>
        </p:nvSpPr>
        <p:spPr bwMode="auto">
          <a:xfrm>
            <a:off x="5791200" y="1981200"/>
            <a:ext cx="3048000" cy="4339650"/>
          </a:xfrm>
          <a:prstGeom prst="rect">
            <a:avLst/>
          </a:prstGeom>
          <a:noFill/>
          <a:ln w="9525">
            <a:noFill/>
            <a:miter lim="800000"/>
            <a:headEnd/>
            <a:tailEnd/>
          </a:ln>
        </p:spPr>
        <p:txBody>
          <a:bodyPr>
            <a:spAutoFit/>
          </a:bodyPr>
          <a:lstStyle/>
          <a:p>
            <a:pPr algn="ctr">
              <a:defRPr/>
            </a:pPr>
            <a:r>
              <a:rPr lang="en-US" sz="1200" b="1" dirty="0">
                <a:solidFill>
                  <a:schemeClr val="tx2"/>
                </a:solidFill>
              </a:rPr>
              <a:t>Construct Items</a:t>
            </a:r>
          </a:p>
          <a:p>
            <a:pPr>
              <a:defRPr/>
            </a:pPr>
            <a:endParaRPr lang="en-US" sz="1200" b="1" dirty="0">
              <a:solidFill>
                <a:schemeClr val="tx2"/>
              </a:solidFill>
            </a:endParaRPr>
          </a:p>
          <a:p>
            <a:pPr marL="114300" indent="-114300">
              <a:buFont typeface="Arial" pitchFamily="34" charset="0"/>
              <a:buChar char="•"/>
              <a:defRPr/>
            </a:pPr>
            <a:r>
              <a:rPr lang="en-US" sz="1200" b="1" u="none" dirty="0">
                <a:solidFill>
                  <a:schemeClr val="tx2"/>
                </a:solidFill>
              </a:rPr>
              <a:t>Support your opinions with a logical argument</a:t>
            </a:r>
          </a:p>
          <a:p>
            <a:pPr marL="114300" indent="-114300">
              <a:buFont typeface="Arial" pitchFamily="34" charset="0"/>
              <a:buChar char="•"/>
              <a:defRPr/>
            </a:pPr>
            <a:r>
              <a:rPr lang="en-US" sz="1200" b="1" u="none" dirty="0">
                <a:solidFill>
                  <a:schemeClr val="tx2"/>
                </a:solidFill>
              </a:rPr>
              <a:t>Seek solutions to problems and explain them to others</a:t>
            </a:r>
          </a:p>
          <a:p>
            <a:pPr marL="114300" indent="-114300">
              <a:buFont typeface="Arial" pitchFamily="34" charset="0"/>
              <a:buChar char="•"/>
              <a:defRPr/>
            </a:pPr>
            <a:r>
              <a:rPr lang="en-US" sz="1200" b="1" u="none" dirty="0">
                <a:solidFill>
                  <a:schemeClr val="tx2"/>
                </a:solidFill>
              </a:rPr>
              <a:t>Seek alternative solutions to a problem</a:t>
            </a:r>
          </a:p>
          <a:p>
            <a:pPr marL="114300" indent="-114300">
              <a:buFont typeface="Arial" pitchFamily="34" charset="0"/>
              <a:buChar char="•"/>
              <a:defRPr/>
            </a:pPr>
            <a:r>
              <a:rPr lang="en-US" sz="1200" b="1" u="none" dirty="0">
                <a:solidFill>
                  <a:schemeClr val="tx2"/>
                </a:solidFill>
              </a:rPr>
              <a:t>Evaluate the quality or reliability of information you received</a:t>
            </a:r>
          </a:p>
          <a:p>
            <a:pPr marL="114300" indent="-114300">
              <a:buFont typeface="Arial" pitchFamily="34" charset="0"/>
              <a:buChar char="•"/>
              <a:defRPr/>
            </a:pPr>
            <a:r>
              <a:rPr lang="en-US" sz="1200" b="1" u="none" dirty="0">
                <a:solidFill>
                  <a:schemeClr val="tx2"/>
                </a:solidFill>
              </a:rPr>
              <a:t>Ask questions in class</a:t>
            </a:r>
          </a:p>
          <a:p>
            <a:pPr marL="114300" indent="-114300">
              <a:buFont typeface="Arial" pitchFamily="34" charset="0"/>
              <a:buChar char="•"/>
              <a:defRPr/>
            </a:pPr>
            <a:r>
              <a:rPr lang="en-US" sz="1200" b="1" u="none" dirty="0">
                <a:solidFill>
                  <a:schemeClr val="tx2"/>
                </a:solidFill>
              </a:rPr>
              <a:t>Take a risk because you felt you had more to gain</a:t>
            </a:r>
          </a:p>
          <a:p>
            <a:pPr marL="114300" indent="-114300">
              <a:buFont typeface="Arial" pitchFamily="34" charset="0"/>
              <a:buChar char="•"/>
              <a:defRPr/>
            </a:pPr>
            <a:r>
              <a:rPr lang="en-US" sz="1200" b="1" u="none" dirty="0">
                <a:solidFill>
                  <a:schemeClr val="tx2"/>
                </a:solidFill>
              </a:rPr>
              <a:t>Seek feedback on your academic work </a:t>
            </a:r>
          </a:p>
          <a:p>
            <a:pPr marL="114300" indent="-114300">
              <a:buFont typeface="Arial" pitchFamily="34" charset="0"/>
              <a:buChar char="•"/>
              <a:defRPr/>
            </a:pPr>
            <a:r>
              <a:rPr lang="en-US" sz="1200" b="1" u="none" dirty="0">
                <a:solidFill>
                  <a:schemeClr val="tx2"/>
                </a:solidFill>
              </a:rPr>
              <a:t>Explore topics on your own, even though it was not required for a class</a:t>
            </a:r>
          </a:p>
          <a:p>
            <a:pPr marL="114300" indent="-114300">
              <a:buFont typeface="Arial" pitchFamily="34" charset="0"/>
              <a:buChar char="•"/>
              <a:defRPr/>
            </a:pPr>
            <a:r>
              <a:rPr lang="en-US" sz="1200" b="1" u="none" dirty="0">
                <a:solidFill>
                  <a:schemeClr val="tx2"/>
                </a:solidFill>
              </a:rPr>
              <a:t>Revise your papers to improve your writing</a:t>
            </a:r>
          </a:p>
          <a:p>
            <a:pPr marL="114300" indent="-114300">
              <a:buFont typeface="Arial" pitchFamily="34" charset="0"/>
              <a:buChar char="•"/>
              <a:defRPr/>
            </a:pPr>
            <a:r>
              <a:rPr lang="en-US" sz="1200" b="1" u="none" dirty="0">
                <a:solidFill>
                  <a:schemeClr val="tx2"/>
                </a:solidFill>
              </a:rPr>
              <a:t>Look up scientific research articles and resources</a:t>
            </a:r>
          </a:p>
          <a:p>
            <a:pPr marL="114300" indent="-114300">
              <a:buFont typeface="Arial" pitchFamily="34" charset="0"/>
              <a:buChar char="•"/>
              <a:defRPr/>
            </a:pPr>
            <a:r>
              <a:rPr lang="en-US" sz="1200" b="1" u="none" dirty="0">
                <a:solidFill>
                  <a:schemeClr val="tx2"/>
                </a:solidFill>
              </a:rPr>
              <a:t>Accept mistakes as part of the learning process</a:t>
            </a:r>
          </a:p>
          <a:p>
            <a:pPr>
              <a:defRPr/>
            </a:pPr>
            <a:endParaRPr lang="en-US" sz="1200" dirty="0">
              <a:solidFill>
                <a:schemeClr val="accent1">
                  <a:lumMod val="50000"/>
                </a:schemeClr>
              </a:solidFill>
            </a:endParaRPr>
          </a:p>
          <a:p>
            <a:pPr>
              <a:defRPr/>
            </a:pPr>
            <a:endParaRPr lang="en-US" sz="1200" dirty="0">
              <a:solidFill>
                <a:schemeClr val="accent1">
                  <a:lumMod val="50000"/>
                </a:schemeClr>
              </a:solidFill>
            </a:endParaRPr>
          </a:p>
        </p:txBody>
      </p:sp>
      <p:graphicFrame>
        <p:nvGraphicFramePr>
          <p:cNvPr id="9" name="Habits of Mind"/>
          <p:cNvGraphicFramePr>
            <a:graphicFrameLocks/>
          </p:cNvGraphicFramePr>
          <p:nvPr>
            <p:extLst>
              <p:ext uri="{D42A27DB-BD31-4B8C-83A1-F6EECF244321}">
                <p14:modId xmlns:p14="http://schemas.microsoft.com/office/powerpoint/2010/main" val="3957720313"/>
              </p:ext>
            </p:extLst>
          </p:nvPr>
        </p:nvGraphicFramePr>
        <p:xfrm>
          <a:off x="228600" y="1822575"/>
          <a:ext cx="5435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5"/>
          <p:cNvSpPr>
            <a:spLocks noChangeArrowheads="1"/>
          </p:cNvSpPr>
          <p:nvPr/>
        </p:nvSpPr>
        <p:spPr bwMode="auto">
          <a:xfrm>
            <a:off x="1888744" y="6072895"/>
            <a:ext cx="2819400"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0" name="Rectangle 9"/>
          <p:cNvSpPr/>
          <p:nvPr/>
        </p:nvSpPr>
        <p:spPr bwMode="auto">
          <a:xfrm>
            <a:off x="635000" y="5526754"/>
            <a:ext cx="152400" cy="152400"/>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a:ln>
                <a:noFill/>
              </a:ln>
              <a:solidFill>
                <a:schemeClr val="tx1"/>
              </a:solidFill>
              <a:effectLst/>
              <a:latin typeface="Garamond" pitchFamily="18" charset="0"/>
            </a:endParaRPr>
          </a:p>
        </p:txBody>
      </p:sp>
      <p:sp>
        <p:nvSpPr>
          <p:cNvPr id="11" name="Rectangle 10"/>
          <p:cNvSpPr/>
          <p:nvPr/>
        </p:nvSpPr>
        <p:spPr bwMode="auto">
          <a:xfrm flipV="1">
            <a:off x="635000" y="5755354"/>
            <a:ext cx="152400" cy="152400"/>
          </a:xfrm>
          <a:prstGeom prst="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a:ln>
                <a:noFill/>
              </a:ln>
              <a:solidFill>
                <a:schemeClr val="tx1"/>
              </a:solidFill>
              <a:effectLst/>
              <a:latin typeface="Garamond" pitchFamily="18" charset="0"/>
            </a:endParaRPr>
          </a:p>
        </p:txBody>
      </p:sp>
      <p:sp>
        <p:nvSpPr>
          <p:cNvPr id="13" name="Footer Placeholder 12"/>
          <p:cNvSpPr>
            <a:spLocks noGrp="1"/>
          </p:cNvSpPr>
          <p:nvPr>
            <p:ph type="ftr" sz="quarter" idx="10"/>
          </p:nvPr>
        </p:nvSpPr>
        <p:spPr/>
        <p:txBody>
          <a:bodyPr/>
          <a:lstStyle/>
          <a:p>
            <a:pPr>
              <a:defRPr/>
            </a:pPr>
            <a:r>
              <a:rPr lang="en-US" dirty="0" smtClean="0"/>
              <a:t>2017 </a:t>
            </a:r>
            <a:r>
              <a:rPr lang="en-US" dirty="0"/>
              <a:t>College Senior Survey</a:t>
            </a:r>
          </a:p>
        </p:txBody>
      </p:sp>
    </p:spTree>
    <p:extLst>
      <p:ext uri="{BB962C8B-B14F-4D97-AF65-F5344CB8AC3E}">
        <p14:creationId xmlns:p14="http://schemas.microsoft.com/office/powerpoint/2010/main" val="3879838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11</a:t>
            </a:fld>
            <a:endParaRPr lang="en-US" sz="1200" u="none"/>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11</a:t>
            </a:fld>
            <a:endParaRPr lang="en-US"/>
          </a:p>
        </p:txBody>
      </p:sp>
      <p:sp>
        <p:nvSpPr>
          <p:cNvPr id="14341" name="Rectangle 2"/>
          <p:cNvSpPr>
            <a:spLocks noGrp="1" noChangeArrowheads="1"/>
          </p:cNvSpPr>
          <p:nvPr>
            <p:ph type="title" idx="4294967295"/>
          </p:nvPr>
        </p:nvSpPr>
        <p:spPr>
          <a:xfrm>
            <a:off x="914400" y="227013"/>
            <a:ext cx="8229600" cy="1373187"/>
          </a:xfrm>
        </p:spPr>
        <p:txBody>
          <a:bodyPr/>
          <a:lstStyle/>
          <a:p>
            <a:pPr eaLnBrk="1" hangingPunct="1">
              <a:tabLst>
                <a:tab pos="8343900" algn="l"/>
              </a:tabLst>
              <a:defRPr/>
            </a:pPr>
            <a:r>
              <a:rPr lang="en-US" dirty="0"/>
              <a:t>Pluralistic Orientation</a:t>
            </a:r>
            <a:r>
              <a:rPr lang="en-US" sz="2000" dirty="0"/>
              <a:t/>
            </a:r>
            <a:br>
              <a:rPr lang="en-US" sz="2000" dirty="0"/>
            </a:br>
            <a:r>
              <a:rPr lang="en-US" sz="2000" dirty="0"/>
              <a:t/>
            </a:r>
            <a:br>
              <a:rPr lang="en-US" sz="2000" dirty="0"/>
            </a:br>
            <a:r>
              <a:rPr lang="en-US" sz="1600" i="1" dirty="0">
                <a:solidFill>
                  <a:schemeClr val="accent4"/>
                </a:solidFill>
              </a:rPr>
              <a:t>Pluralistic Orientation </a:t>
            </a:r>
            <a:r>
              <a:rPr lang="en-US" sz="1600" dirty="0">
                <a:solidFill>
                  <a:schemeClr val="accent4"/>
                </a:solidFill>
              </a:rPr>
              <a:t>is a unified measure of skills and dispositions appropriate </a:t>
            </a:r>
            <a:br>
              <a:rPr lang="en-US" sz="1600" dirty="0">
                <a:solidFill>
                  <a:schemeClr val="accent4"/>
                </a:solidFill>
              </a:rPr>
            </a:br>
            <a:r>
              <a:rPr lang="en-US" sz="1600" dirty="0">
                <a:solidFill>
                  <a:schemeClr val="accent4"/>
                </a:solidFill>
              </a:rPr>
              <a:t>for living and working in a diverse society.</a:t>
            </a:r>
          </a:p>
        </p:txBody>
      </p:sp>
      <p:sp>
        <p:nvSpPr>
          <p:cNvPr id="14344" name="TextBox 8"/>
          <p:cNvSpPr txBox="1">
            <a:spLocks noChangeArrowheads="1"/>
          </p:cNvSpPr>
          <p:nvPr/>
        </p:nvSpPr>
        <p:spPr bwMode="auto">
          <a:xfrm>
            <a:off x="5907088" y="2503488"/>
            <a:ext cx="2932112" cy="2954655"/>
          </a:xfrm>
          <a:prstGeom prst="rect">
            <a:avLst/>
          </a:prstGeom>
          <a:noFill/>
          <a:ln w="9525">
            <a:noFill/>
            <a:miter lim="800000"/>
            <a:headEnd/>
            <a:tailEnd/>
          </a:ln>
        </p:spPr>
        <p:txBody>
          <a:bodyPr>
            <a:spAutoFit/>
          </a:bodyPr>
          <a:lstStyle/>
          <a:p>
            <a:pPr algn="ctr">
              <a:defRPr/>
            </a:pPr>
            <a:r>
              <a:rPr lang="en-US" sz="1400" b="1" dirty="0" smtClean="0">
                <a:solidFill>
                  <a:schemeClr val="tx2"/>
                </a:solidFill>
              </a:rPr>
              <a:t>Construct </a:t>
            </a:r>
            <a:r>
              <a:rPr lang="en-US" sz="1400" b="1" dirty="0">
                <a:solidFill>
                  <a:schemeClr val="tx2"/>
                </a:solidFill>
              </a:rPr>
              <a:t>Items</a:t>
            </a:r>
          </a:p>
          <a:p>
            <a:pPr>
              <a:defRPr/>
            </a:pPr>
            <a:endParaRPr lang="en-US" sz="1400" b="1" dirty="0">
              <a:solidFill>
                <a:schemeClr val="tx2"/>
              </a:solidFill>
            </a:endParaRPr>
          </a:p>
          <a:p>
            <a:pPr marL="114300" indent="-114300">
              <a:buFont typeface="Arial" charset="0"/>
              <a:buChar char="•"/>
              <a:defRPr/>
            </a:pPr>
            <a:r>
              <a:rPr lang="en-US" sz="1400" b="1" u="none" dirty="0">
                <a:solidFill>
                  <a:schemeClr val="tx2"/>
                </a:solidFill>
              </a:rPr>
              <a:t>Tolerance of others with different beliefs</a:t>
            </a:r>
          </a:p>
          <a:p>
            <a:pPr marL="114300" indent="-114300">
              <a:buFont typeface="Arial" charset="0"/>
              <a:buChar char="•"/>
              <a:defRPr/>
            </a:pPr>
            <a:r>
              <a:rPr lang="en-US" sz="1400" b="1" u="none" dirty="0">
                <a:solidFill>
                  <a:schemeClr val="tx2"/>
                </a:solidFill>
              </a:rPr>
              <a:t>Ability to work cooperatively with diverse people</a:t>
            </a:r>
          </a:p>
          <a:p>
            <a:pPr marL="114300" indent="-114300">
              <a:buFont typeface="Arial" charset="0"/>
              <a:buChar char="•"/>
              <a:defRPr/>
            </a:pPr>
            <a:r>
              <a:rPr lang="en-US" sz="1400" b="1" u="none" dirty="0">
                <a:solidFill>
                  <a:schemeClr val="tx2"/>
                </a:solidFill>
              </a:rPr>
              <a:t>Openness to having my own views challenged</a:t>
            </a:r>
          </a:p>
          <a:p>
            <a:pPr marL="114300" indent="-114300">
              <a:buFont typeface="Arial" charset="0"/>
              <a:buChar char="•"/>
              <a:defRPr/>
            </a:pPr>
            <a:r>
              <a:rPr lang="en-US" sz="1400" b="1" u="none" dirty="0">
                <a:solidFill>
                  <a:schemeClr val="tx2"/>
                </a:solidFill>
              </a:rPr>
              <a:t>Ability to see the world from someone else's perspective</a:t>
            </a:r>
          </a:p>
          <a:p>
            <a:pPr marL="114300" indent="-114300">
              <a:buFont typeface="Arial" charset="0"/>
              <a:buChar char="•"/>
              <a:defRPr/>
            </a:pPr>
            <a:r>
              <a:rPr lang="en-US" sz="1400" b="1" u="none" dirty="0">
                <a:solidFill>
                  <a:schemeClr val="tx2"/>
                </a:solidFill>
              </a:rPr>
              <a:t>Ability to discuss and negotiate controversial issues</a:t>
            </a:r>
            <a:endParaRPr lang="en-US" sz="1400" b="1" dirty="0">
              <a:solidFill>
                <a:schemeClr val="tx2"/>
              </a:solidFill>
            </a:endParaRPr>
          </a:p>
          <a:p>
            <a:pPr>
              <a:defRPr/>
            </a:pPr>
            <a:endParaRPr lang="en-US" sz="1800" dirty="0">
              <a:solidFill>
                <a:schemeClr val="accent1">
                  <a:lumMod val="50000"/>
                </a:schemeClr>
              </a:solidFill>
            </a:endParaRPr>
          </a:p>
        </p:txBody>
      </p:sp>
      <p:sp>
        <p:nvSpPr>
          <p:cNvPr id="13" name="Rectangle 15"/>
          <p:cNvSpPr>
            <a:spLocks noChangeArrowheads="1"/>
          </p:cNvSpPr>
          <p:nvPr/>
        </p:nvSpPr>
        <p:spPr bwMode="auto">
          <a:xfrm>
            <a:off x="2514600" y="6091238"/>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graphicFrame>
        <p:nvGraphicFramePr>
          <p:cNvPr id="12" name="Pluralistic Orientation"/>
          <p:cNvGraphicFramePr/>
          <p:nvPr>
            <p:extLst>
              <p:ext uri="{D42A27DB-BD31-4B8C-83A1-F6EECF244321}">
                <p14:modId xmlns:p14="http://schemas.microsoft.com/office/powerpoint/2010/main" val="3380155727"/>
              </p:ext>
            </p:extLst>
          </p:nvPr>
        </p:nvGraphicFramePr>
        <p:xfrm>
          <a:off x="649288" y="1961515"/>
          <a:ext cx="5257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smtClean="0"/>
              <a:t>2017 College Senior Survey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12</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12</a:t>
            </a:fld>
            <a:endParaRPr lang="en-US"/>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a:t>Academic Self-Concept</a:t>
            </a:r>
            <a:br>
              <a:rPr lang="en-US" dirty="0"/>
            </a:br>
            <a:r>
              <a:rPr lang="en-US" sz="1600" dirty="0"/>
              <a:t/>
            </a:r>
            <a:br>
              <a:rPr lang="en-US" sz="1600" dirty="0"/>
            </a:br>
            <a:r>
              <a:rPr lang="en-US" sz="1600" dirty="0">
                <a:solidFill>
                  <a:schemeClr val="accent4"/>
                </a:solidFill>
              </a:rPr>
              <a:t>Self-awareness and confidence in academic environments help students learn by</a:t>
            </a:r>
            <a:br>
              <a:rPr lang="en-US" sz="1600" dirty="0">
                <a:solidFill>
                  <a:schemeClr val="accent4"/>
                </a:solidFill>
              </a:rPr>
            </a:br>
            <a:r>
              <a:rPr lang="en-US" sz="1600" dirty="0">
                <a:solidFill>
                  <a:schemeClr val="accent4"/>
                </a:solidFill>
              </a:rPr>
              <a:t> encouraging their intellectual inquiry. </a:t>
            </a:r>
            <a:r>
              <a:rPr lang="en-US" sz="1600" i="1" dirty="0">
                <a:solidFill>
                  <a:schemeClr val="accent4"/>
                </a:solidFill>
              </a:rPr>
              <a:t>Academic Self-Concept </a:t>
            </a:r>
            <a:r>
              <a:rPr lang="en-US" sz="1600" dirty="0">
                <a:solidFill>
                  <a:schemeClr val="accent4"/>
                </a:solidFill>
              </a:rPr>
              <a:t>is a unified measure of students’ beliefs about their abilities and confidence in academic environments. </a:t>
            </a:r>
            <a:endParaRPr lang="en-US" sz="1200" dirty="0">
              <a:solidFill>
                <a:schemeClr val="accent4"/>
              </a:solidFill>
            </a:endParaRPr>
          </a:p>
        </p:txBody>
      </p:sp>
      <p:graphicFrame>
        <p:nvGraphicFramePr>
          <p:cNvPr id="9" name="Academic Self-Concept"/>
          <p:cNvGraphicFramePr>
            <a:graphicFrameLocks/>
          </p:cNvGraphicFramePr>
          <p:nvPr>
            <p:extLst>
              <p:ext uri="{D42A27DB-BD31-4B8C-83A1-F6EECF244321}">
                <p14:modId xmlns:p14="http://schemas.microsoft.com/office/powerpoint/2010/main" val="323522104"/>
              </p:ext>
            </p:extLst>
          </p:nvPr>
        </p:nvGraphicFramePr>
        <p:xfrm>
          <a:off x="457200" y="165735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124200" cy="1200329"/>
          </a:xfrm>
          <a:prstGeom prst="rect">
            <a:avLst/>
          </a:prstGeom>
          <a:noFill/>
          <a:ln w="9525">
            <a:noFill/>
            <a:miter lim="800000"/>
            <a:headEnd/>
            <a:tailEnd/>
          </a:ln>
        </p:spPr>
        <p:txBody>
          <a:bodyPr wrap="square">
            <a:spAutoFit/>
          </a:bodyPr>
          <a:lstStyle/>
          <a:p>
            <a:pPr algn="ctr">
              <a:defRPr/>
            </a:pPr>
            <a:r>
              <a:rPr lang="en-US" sz="1200" b="1" dirty="0" smtClean="0">
                <a:solidFill>
                  <a:schemeClr val="tx2"/>
                </a:solidFill>
              </a:rPr>
              <a:t>Construct </a:t>
            </a:r>
            <a:r>
              <a:rPr lang="en-US" sz="1200" b="1" dirty="0">
                <a:solidFill>
                  <a:schemeClr val="tx2"/>
                </a:solidFill>
              </a:rPr>
              <a:t>Items</a:t>
            </a:r>
          </a:p>
          <a:p>
            <a:pPr>
              <a:defRPr/>
            </a:pPr>
            <a:endParaRPr lang="en-US" sz="1200" b="1" dirty="0">
              <a:solidFill>
                <a:schemeClr val="tx2"/>
              </a:solidFill>
            </a:endParaRPr>
          </a:p>
          <a:p>
            <a:pPr marL="119063" indent="-119063">
              <a:buFont typeface="Arial" pitchFamily="34" charset="0"/>
              <a:buChar char="•"/>
              <a:defRPr/>
            </a:pPr>
            <a:r>
              <a:rPr lang="en-US" sz="1200" b="1" u="none" dirty="0">
                <a:solidFill>
                  <a:schemeClr val="tx2"/>
                </a:solidFill>
              </a:rPr>
              <a:t>Self-rated academic ability</a:t>
            </a:r>
          </a:p>
          <a:p>
            <a:pPr marL="119063" indent="-119063">
              <a:buFont typeface="Arial" pitchFamily="34" charset="0"/>
              <a:buChar char="•"/>
              <a:defRPr/>
            </a:pPr>
            <a:r>
              <a:rPr lang="en-US" sz="1200" b="1" u="none" dirty="0">
                <a:solidFill>
                  <a:schemeClr val="tx2"/>
                </a:solidFill>
              </a:rPr>
              <a:t>Self-rated self-confidence (intellectual)</a:t>
            </a:r>
          </a:p>
          <a:p>
            <a:pPr marL="119063" indent="-119063">
              <a:buFont typeface="Arial" pitchFamily="34" charset="0"/>
              <a:buChar char="•"/>
              <a:defRPr/>
            </a:pPr>
            <a:r>
              <a:rPr lang="en-US" sz="1200" b="1" u="none" dirty="0">
                <a:solidFill>
                  <a:schemeClr val="tx2"/>
                </a:solidFill>
              </a:rPr>
              <a:t>Self-rated drive to achieve</a:t>
            </a:r>
          </a:p>
          <a:p>
            <a:pPr marL="119063" indent="-119063">
              <a:buFont typeface="Arial" pitchFamily="34" charset="0"/>
              <a:buChar char="•"/>
              <a:defRPr/>
            </a:pPr>
            <a:r>
              <a:rPr lang="en-US" sz="1200" b="1" u="none" dirty="0">
                <a:solidFill>
                  <a:schemeClr val="tx2"/>
                </a:solidFill>
              </a:rPr>
              <a:t>Self-rated mathematical ability </a:t>
            </a:r>
          </a:p>
        </p:txBody>
      </p:sp>
      <p:sp>
        <p:nvSpPr>
          <p:cNvPr id="15" name="Rectangle 15"/>
          <p:cNvSpPr>
            <a:spLocks noChangeArrowheads="1"/>
          </p:cNvSpPr>
          <p:nvPr/>
        </p:nvSpPr>
        <p:spPr bwMode="auto">
          <a:xfrm>
            <a:off x="1938528" y="6054298"/>
            <a:ext cx="3471672" cy="307777"/>
          </a:xfrm>
          <a:prstGeom prst="rect">
            <a:avLst/>
          </a:prstGeom>
          <a:noFill/>
          <a:ln w="9525">
            <a:noFill/>
            <a:miter lim="800000"/>
            <a:headEnd/>
            <a:tailEnd/>
          </a:ln>
        </p:spPr>
        <p:txBody>
          <a:bodyPr wrap="square">
            <a:spAutoFit/>
          </a:bodyPr>
          <a:lstStyle/>
          <a:p>
            <a:pPr>
              <a:defRPr/>
            </a:pPr>
            <a:r>
              <a:rPr lang="en-US" sz="1400" b="1" u="none" dirty="0">
                <a:solidFill>
                  <a:schemeClr val="accent4"/>
                </a:solidFill>
              </a:rPr>
              <a:t>■</a:t>
            </a:r>
            <a:r>
              <a:rPr lang="en-US" sz="1400" b="1" u="none" dirty="0">
                <a:solidFill>
                  <a:schemeClr val="tx2"/>
                </a:solidFill>
              </a:rPr>
              <a:t> Your Institution  ■ Comparison Group</a:t>
            </a:r>
          </a:p>
        </p:txBody>
      </p:sp>
      <p:sp>
        <p:nvSpPr>
          <p:cNvPr id="3" name="Rectangle 2"/>
          <p:cNvSpPr/>
          <p:nvPr/>
        </p:nvSpPr>
        <p:spPr bwMode="auto">
          <a:xfrm>
            <a:off x="838200" y="5269992"/>
            <a:ext cx="152400" cy="152400"/>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a:ln>
                <a:noFill/>
              </a:ln>
              <a:solidFill>
                <a:schemeClr val="tx1"/>
              </a:solidFill>
              <a:effectLst/>
              <a:latin typeface="Garamond" pitchFamily="18" charset="0"/>
            </a:endParaRPr>
          </a:p>
        </p:txBody>
      </p:sp>
      <p:sp>
        <p:nvSpPr>
          <p:cNvPr id="4" name="Rectangle 3"/>
          <p:cNvSpPr/>
          <p:nvPr/>
        </p:nvSpPr>
        <p:spPr bwMode="auto">
          <a:xfrm>
            <a:off x="838200" y="5562600"/>
            <a:ext cx="152400" cy="152400"/>
          </a:xfrm>
          <a:prstGeom prst="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a:ln>
                <a:noFill/>
              </a:ln>
              <a:solidFill>
                <a:schemeClr val="tx1"/>
              </a:solidFill>
              <a:effectLst/>
              <a:latin typeface="Garamond" pitchFamily="18" charset="0"/>
            </a:endParaRPr>
          </a:p>
        </p:txBody>
      </p:sp>
      <p:sp>
        <p:nvSpPr>
          <p:cNvPr id="10" name="Footer Placeholder 9"/>
          <p:cNvSpPr>
            <a:spLocks noGrp="1"/>
          </p:cNvSpPr>
          <p:nvPr>
            <p:ph type="ftr" sz="quarter" idx="10"/>
          </p:nvPr>
        </p:nvSpPr>
        <p:spPr/>
        <p:txBody>
          <a:bodyPr/>
          <a:lstStyle/>
          <a:p>
            <a:pPr>
              <a:defRPr/>
            </a:pPr>
            <a:r>
              <a:rPr lang="en-US" dirty="0" smtClean="0"/>
              <a:t>2017 </a:t>
            </a:r>
            <a:r>
              <a:rPr lang="en-US" dirty="0"/>
              <a:t>College Senior Survey</a:t>
            </a:r>
          </a:p>
        </p:txBody>
      </p:sp>
    </p:spTree>
    <p:extLst>
      <p:ext uri="{BB962C8B-B14F-4D97-AF65-F5344CB8AC3E}">
        <p14:creationId xmlns:p14="http://schemas.microsoft.com/office/powerpoint/2010/main" val="1950958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13</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13</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t>Faculty Interaction</a:t>
            </a:r>
            <a:br>
              <a:rPr lang="en-US" dirty="0"/>
            </a:br>
            <a:r>
              <a:rPr lang="en-US" sz="1600" dirty="0"/>
              <a:t/>
            </a:r>
            <a:br>
              <a:rPr lang="en-US" sz="1600" dirty="0"/>
            </a:br>
            <a:r>
              <a:rPr lang="en-US" sz="1600" i="1" dirty="0">
                <a:solidFill>
                  <a:schemeClr val="accent4"/>
                </a:solidFill>
              </a:rPr>
              <a:t>Faculty Interaction: Mentorship </a:t>
            </a:r>
            <a:r>
              <a:rPr lang="en-US" sz="1600" dirty="0">
                <a:solidFill>
                  <a:schemeClr val="accent4"/>
                </a:solidFill>
              </a:rPr>
              <a:t>measures the extent to which students and </a:t>
            </a:r>
            <a:br>
              <a:rPr lang="en-US" sz="1600" dirty="0">
                <a:solidFill>
                  <a:schemeClr val="accent4"/>
                </a:solidFill>
              </a:rPr>
            </a:br>
            <a:r>
              <a:rPr lang="en-US" sz="1600" dirty="0">
                <a:solidFill>
                  <a:schemeClr val="accent4"/>
                </a:solidFill>
              </a:rPr>
              <a:t>faculty have mentoring relationships that foster both academic and personal </a:t>
            </a:r>
            <a:br>
              <a:rPr lang="en-US" sz="1600" dirty="0">
                <a:solidFill>
                  <a:schemeClr val="accent4"/>
                </a:solidFill>
              </a:rPr>
            </a:br>
            <a:r>
              <a:rPr lang="en-US" sz="1600" dirty="0">
                <a:solidFill>
                  <a:schemeClr val="accent4"/>
                </a:solidFill>
              </a:rPr>
              <a:t>support and guidance. </a:t>
            </a: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1865288700"/>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600200" y="5895975"/>
            <a:ext cx="2819400" cy="276225"/>
          </a:xfrm>
          <a:prstGeom prst="rect">
            <a:avLst/>
          </a:prstGeom>
          <a:noFill/>
          <a:ln w="9525">
            <a:noFill/>
            <a:miter lim="800000"/>
            <a:headEnd/>
            <a:tailEnd/>
          </a:ln>
        </p:spPr>
        <p:txBody>
          <a:bodyPr>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1" name="TextBox 1"/>
          <p:cNvSpPr txBox="1"/>
          <p:nvPr/>
        </p:nvSpPr>
        <p:spPr>
          <a:xfrm>
            <a:off x="5715000" y="18288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400" b="1" dirty="0" smtClean="0">
                <a:solidFill>
                  <a:schemeClr val="tx2"/>
                </a:solidFill>
              </a:rPr>
              <a:t>Construct </a:t>
            </a:r>
            <a:r>
              <a:rPr lang="en-US" sz="1400" b="1" dirty="0">
                <a:solidFill>
                  <a:schemeClr val="tx2"/>
                </a:solidFill>
              </a:rPr>
              <a:t>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Help in achieving your professional goals </a:t>
            </a: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Advice and guidance about your educational program</a:t>
            </a: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Emotional support and encouragement</a:t>
            </a: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Feedback on your academic work (outside of grades)</a:t>
            </a: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An opportunity to discuss coursework outside of class</a:t>
            </a:r>
          </a:p>
          <a:p>
            <a:pPr marL="114300" indent="-114300">
              <a:buFont typeface="Arial" pitchFamily="34" charset="0"/>
              <a:buChar char="•"/>
              <a:defRPr/>
            </a:pPr>
            <a:r>
              <a:rPr lang="en-US" sz="1400" b="1" u="none" dirty="0">
                <a:solidFill>
                  <a:schemeClr val="tx2"/>
                </a:solidFill>
              </a:rPr>
              <a:t>Encouragement to pursue graduate/professional study</a:t>
            </a:r>
          </a:p>
          <a:p>
            <a:pPr marL="114300" indent="-114300">
              <a:buFont typeface="Arial" pitchFamily="34" charset="0"/>
              <a:buChar char="•"/>
              <a:defRPr/>
            </a:pPr>
            <a:r>
              <a:rPr lang="en-US" sz="1400" b="1" u="none" dirty="0">
                <a:solidFill>
                  <a:schemeClr val="tx2"/>
                </a:solidFill>
              </a:rPr>
              <a:t>Help to improve your study skills</a:t>
            </a:r>
          </a:p>
          <a:p>
            <a:pPr marL="114300" indent="-114300">
              <a:buFont typeface="Arial" pitchFamily="34" charset="0"/>
              <a:buChar char="•"/>
              <a:defRPr/>
            </a:pPr>
            <a:r>
              <a:rPr lang="en-US" sz="1400" b="1" u="none" dirty="0">
                <a:solidFill>
                  <a:schemeClr val="tx2"/>
                </a:solidFill>
              </a:rPr>
              <a:t>A letter of recommendation</a:t>
            </a: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An opportunity to work on a research project</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smtClean="0"/>
              <a:t>2017 College Senior Survey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14</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14</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197886917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General Interpersonal Validation </a:t>
            </a:r>
            <a:r>
              <a:rPr lang="en-US" sz="1600" b="1" u="none" kern="0" dirty="0">
                <a:solidFill>
                  <a:srgbClr val="7680AC"/>
                </a:solidFill>
                <a:latin typeface="Franklin Gothic Medium" panose="020B0603020102020204" pitchFamily="34" charset="0"/>
                <a:ea typeface="+mj-ea"/>
                <a:cs typeface="+mj-cs"/>
              </a:rPr>
              <a:t/>
            </a:r>
            <a:br>
              <a:rPr lang="en-US" sz="1600" b="1" u="none" kern="0" dirty="0">
                <a:solidFill>
                  <a:srgbClr val="7680AC"/>
                </a:solidFill>
                <a:latin typeface="Franklin Gothic Medium" panose="020B0603020102020204" pitchFamily="34" charset="0"/>
                <a:ea typeface="+mj-ea"/>
                <a:cs typeface="+mj-cs"/>
              </a:rPr>
            </a:br>
            <a:endParaRPr lang="en-US" sz="1600" b="1" u="none" kern="0" dirty="0">
              <a:solidFill>
                <a:srgbClr val="7680AC"/>
              </a:solidFill>
              <a:latin typeface="Franklin Gothic Medium" panose="020B0603020102020204" pitchFamily="34" charset="0"/>
              <a:ea typeface="+mj-ea"/>
              <a:cs typeface="+mj-cs"/>
            </a:endParaRPr>
          </a:p>
          <a:p>
            <a:pPr algn="ctr" eaLnBrk="1" hangingPunct="1">
              <a:defRPr/>
            </a:pPr>
            <a:r>
              <a:rPr lang="en-US" sz="1600" b="1" u="none" kern="0" dirty="0">
                <a:solidFill>
                  <a:schemeClr val="accent4"/>
                </a:solidFill>
                <a:latin typeface="Franklin Gothic Medium" panose="020B0603020102020204" pitchFamily="34" charset="0"/>
                <a:ea typeface="+mj-ea"/>
                <a:cs typeface="+mj-cs"/>
              </a:rPr>
              <a:t>These items measure the extent to which students believe faculty and staff provide</a:t>
            </a:r>
          </a:p>
          <a:p>
            <a:pPr algn="ctr" eaLnBrk="1" hangingPunct="1">
              <a:defRPr/>
            </a:pPr>
            <a:r>
              <a:rPr lang="en-US" sz="1600" b="1" u="none" kern="0" dirty="0">
                <a:solidFill>
                  <a:schemeClr val="accent4"/>
                </a:solidFill>
                <a:latin typeface="Franklin Gothic Medium" panose="020B0603020102020204" pitchFamily="34" charset="0"/>
                <a:ea typeface="+mj-ea"/>
                <a:cs typeface="+mj-cs"/>
              </a:rPr>
              <a:t> attention to their development.</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lumMod val="50000"/>
                    <a:lumOff val="50000"/>
                  </a:schemeClr>
                </a:solidFill>
              </a:rPr>
              <a:t> </a:t>
            </a:r>
            <a:r>
              <a:rPr lang="en-US" sz="1200" u="none" dirty="0">
                <a:solidFill>
                  <a:schemeClr val="tx2"/>
                </a:solidFill>
              </a:rPr>
              <a:t>Agree</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smtClean="0"/>
              <a:t>2017 College Senior Survey</a:t>
            </a:r>
            <a:endParaRPr lang="en-US" dirty="0"/>
          </a:p>
        </p:txBody>
      </p:sp>
      <p:sp>
        <p:nvSpPr>
          <p:cNvPr id="3" name="TextBox 2"/>
          <p:cNvSpPr txBox="1"/>
          <p:nvPr/>
        </p:nvSpPr>
        <p:spPr>
          <a:xfrm>
            <a:off x="681853" y="5181600"/>
            <a:ext cx="2033637" cy="646331"/>
          </a:xfrm>
          <a:prstGeom prst="rect">
            <a:avLst/>
          </a:prstGeom>
          <a:noFill/>
        </p:spPr>
        <p:txBody>
          <a:bodyPr wrap="square" rtlCol="0">
            <a:spAutoFit/>
          </a:bodyPr>
          <a:lstStyle/>
          <a:p>
            <a:pPr algn="ctr"/>
            <a:r>
              <a:rPr lang="en-US" sz="1200" b="1" u="none" dirty="0">
                <a:solidFill>
                  <a:schemeClr val="tx2"/>
                </a:solidFill>
              </a:rPr>
              <a:t>At least one </a:t>
            </a:r>
            <a:r>
              <a:rPr lang="en-US" sz="1200" b="1" dirty="0">
                <a:solidFill>
                  <a:schemeClr val="tx2"/>
                </a:solidFill>
              </a:rPr>
              <a:t>faculty</a:t>
            </a:r>
            <a:r>
              <a:rPr lang="en-US" sz="1200" b="1" u="none" dirty="0">
                <a:solidFill>
                  <a:schemeClr val="tx2"/>
                </a:solidFill>
              </a:rPr>
              <a:t> member has taken an interest in my development</a:t>
            </a:r>
          </a:p>
        </p:txBody>
      </p:sp>
      <p:sp>
        <p:nvSpPr>
          <p:cNvPr id="4" name="TextBox 3"/>
          <p:cNvSpPr txBox="1"/>
          <p:nvPr/>
        </p:nvSpPr>
        <p:spPr>
          <a:xfrm>
            <a:off x="2847110" y="5181600"/>
            <a:ext cx="1905000" cy="646331"/>
          </a:xfrm>
          <a:prstGeom prst="rect">
            <a:avLst/>
          </a:prstGeom>
          <a:noFill/>
        </p:spPr>
        <p:txBody>
          <a:bodyPr wrap="square" rtlCol="0">
            <a:spAutoFit/>
          </a:bodyPr>
          <a:lstStyle/>
          <a:p>
            <a:pPr algn="ctr"/>
            <a:r>
              <a:rPr lang="en-US" sz="1200" b="1" u="none" dirty="0">
                <a:solidFill>
                  <a:schemeClr val="tx2"/>
                </a:solidFill>
              </a:rPr>
              <a:t>At least one </a:t>
            </a:r>
            <a:r>
              <a:rPr lang="en-US" sz="1200" b="1" dirty="0">
                <a:solidFill>
                  <a:schemeClr val="tx2"/>
                </a:solidFill>
              </a:rPr>
              <a:t>staff</a:t>
            </a:r>
            <a:r>
              <a:rPr lang="en-US" sz="1200" b="1" u="none" dirty="0">
                <a:solidFill>
                  <a:schemeClr val="tx2"/>
                </a:solidFill>
              </a:rPr>
              <a:t> member has taken  an interest in my development</a:t>
            </a:r>
          </a:p>
        </p:txBody>
      </p:sp>
      <p:sp>
        <p:nvSpPr>
          <p:cNvPr id="5" name="TextBox 4"/>
          <p:cNvSpPr txBox="1"/>
          <p:nvPr/>
        </p:nvSpPr>
        <p:spPr>
          <a:xfrm>
            <a:off x="4953000" y="5181600"/>
            <a:ext cx="1906588" cy="646331"/>
          </a:xfrm>
          <a:prstGeom prst="rect">
            <a:avLst/>
          </a:prstGeom>
          <a:noFill/>
        </p:spPr>
        <p:txBody>
          <a:bodyPr wrap="square" rtlCol="0">
            <a:spAutoFit/>
          </a:bodyPr>
          <a:lstStyle/>
          <a:p>
            <a:pPr algn="ctr"/>
            <a:r>
              <a:rPr lang="en-US" sz="1200" b="1" u="none" dirty="0">
                <a:solidFill>
                  <a:schemeClr val="tx2"/>
                </a:solidFill>
              </a:rPr>
              <a:t>Faculty believe in my potential to succeed academically</a:t>
            </a:r>
          </a:p>
        </p:txBody>
      </p:sp>
      <p:sp>
        <p:nvSpPr>
          <p:cNvPr id="6" name="TextBox 5"/>
          <p:cNvSpPr txBox="1"/>
          <p:nvPr/>
        </p:nvSpPr>
        <p:spPr>
          <a:xfrm>
            <a:off x="7108968" y="5181600"/>
            <a:ext cx="1827212" cy="461665"/>
          </a:xfrm>
          <a:prstGeom prst="rect">
            <a:avLst/>
          </a:prstGeom>
          <a:noFill/>
        </p:spPr>
        <p:txBody>
          <a:bodyPr wrap="square" rtlCol="0">
            <a:spAutoFit/>
          </a:bodyPr>
          <a:lstStyle/>
          <a:p>
            <a:pPr algn="ctr"/>
            <a:r>
              <a:rPr lang="en-US" sz="1200" b="1" u="none" dirty="0">
                <a:solidFill>
                  <a:schemeClr val="tx2"/>
                </a:solidFill>
              </a:rPr>
              <a:t>Faculty empower </a:t>
            </a:r>
          </a:p>
          <a:p>
            <a:pPr algn="ctr"/>
            <a:r>
              <a:rPr lang="en-US" sz="1200" b="1" u="none" dirty="0">
                <a:solidFill>
                  <a:schemeClr val="tx2"/>
                </a:solidFill>
              </a:rPr>
              <a:t>me to learn here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15</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15</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t>Academic Outcomes</a:t>
            </a:r>
            <a:r>
              <a:rPr lang="en-US" sz="1600" dirty="0"/>
              <a:t/>
            </a:r>
            <a:br>
              <a:rPr lang="en-US" sz="1600" dirty="0"/>
            </a:br>
            <a:r>
              <a:rPr lang="en-US" sz="1600" dirty="0"/>
              <a:t/>
            </a:r>
            <a:br>
              <a:rPr lang="en-US" sz="1600" dirty="0"/>
            </a:br>
            <a:r>
              <a:rPr lang="en-US" sz="1600" dirty="0">
                <a:solidFill>
                  <a:schemeClr val="accent4"/>
                </a:solidFill>
              </a:rPr>
              <a:t>These items illustrate the extent to which students agree that this institution </a:t>
            </a:r>
            <a:r>
              <a:rPr lang="en-US" sz="1600" dirty="0" smtClean="0">
                <a:solidFill>
                  <a:schemeClr val="accent4"/>
                </a:solidFill>
              </a:rPr>
              <a:t/>
            </a:r>
            <a:br>
              <a:rPr lang="en-US" sz="1600" dirty="0" smtClean="0">
                <a:solidFill>
                  <a:schemeClr val="accent4"/>
                </a:solidFill>
              </a:rPr>
            </a:br>
            <a:r>
              <a:rPr lang="en-US" sz="1600" dirty="0" smtClean="0">
                <a:solidFill>
                  <a:schemeClr val="accent4"/>
                </a:solidFill>
              </a:rPr>
              <a:t>has </a:t>
            </a:r>
            <a:r>
              <a:rPr lang="en-US" sz="1600" dirty="0">
                <a:solidFill>
                  <a:schemeClr val="accent4"/>
                </a:solidFill>
              </a:rPr>
              <a:t>contributed to their academic skills and abilities.</a:t>
            </a:r>
            <a:r>
              <a:rPr lang="en-US" sz="1600" dirty="0"/>
              <a:t/>
            </a:r>
            <a:br>
              <a:rPr lang="en-US" sz="1600" dirty="0"/>
            </a:br>
            <a:endParaRPr lang="en-US" sz="1200" dirty="0"/>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824743194"/>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2917" name="Group 37"/>
          <p:cNvGraphicFramePr>
            <a:graphicFrameLocks noGrp="1"/>
          </p:cNvGraphicFramePr>
          <p:nvPr>
            <p:extLst>
              <p:ext uri="{D42A27DB-BD31-4B8C-83A1-F6EECF244321}">
                <p14:modId xmlns:p14="http://schemas.microsoft.com/office/powerpoint/2010/main" val="2522100453"/>
              </p:ext>
            </p:extLst>
          </p:nvPr>
        </p:nvGraphicFramePr>
        <p:xfrm>
          <a:off x="609600" y="5181600"/>
          <a:ext cx="2819400" cy="609600"/>
        </p:xfrm>
        <a:graphic>
          <a:graphicData uri="http://schemas.openxmlformats.org/drawingml/2006/table">
            <a:tbl>
              <a:tblPr/>
              <a:tblGrid>
                <a:gridCol w="2819400">
                  <a:extLst>
                    <a:ext uri="{9D8B030D-6E8A-4147-A177-3AD203B41FA5}">
                      <a16:colId xmlns:a16="http://schemas.microsoft.com/office/drawing/2014/main" val="20000"/>
                    </a:ext>
                  </a:extLst>
                </a:gridCol>
              </a:tblGrid>
              <a:tr h="6096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Knowledge of a particular field or discipline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2919" name="Group 39"/>
          <p:cNvGraphicFramePr>
            <a:graphicFrameLocks noGrp="1"/>
          </p:cNvGraphicFramePr>
          <p:nvPr>
            <p:extLst>
              <p:ext uri="{D42A27DB-BD31-4B8C-83A1-F6EECF244321}">
                <p14:modId xmlns:p14="http://schemas.microsoft.com/office/powerpoint/2010/main" val="3924699703"/>
              </p:ext>
            </p:extLst>
          </p:nvPr>
        </p:nvGraphicFramePr>
        <p:xfrm>
          <a:off x="3429000" y="5105400"/>
          <a:ext cx="2743200" cy="457200"/>
        </p:xfrm>
        <a:graphic>
          <a:graphicData uri="http://schemas.openxmlformats.org/drawingml/2006/table">
            <a:tbl>
              <a:tblPr/>
              <a:tblGrid>
                <a:gridCol w="2743200">
                  <a:extLst>
                    <a:ext uri="{9D8B030D-6E8A-4147-A177-3AD203B41FA5}">
                      <a16:colId xmlns:a16="http://schemas.microsoft.com/office/drawing/2014/main" val="20000"/>
                    </a:ext>
                  </a:extLst>
                </a:gridCol>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Critical thinking skills</a:t>
                      </a:r>
                      <a:endParaRPr kumimoji="0" lang="en-US" sz="1400" b="1" i="0" u="sng" strike="noStrike" cap="none" normalizeH="0" baseline="0" dirty="0">
                        <a:ln>
                          <a:noFill/>
                        </a:ln>
                        <a:solidFill>
                          <a:schemeClr val="tx2"/>
                        </a:solidFill>
                        <a:effectLst/>
                        <a:latin typeface="Garamond" pitchFamily="18"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2921" name="Group 41"/>
          <p:cNvGraphicFramePr>
            <a:graphicFrameLocks noGrp="1"/>
          </p:cNvGraphicFramePr>
          <p:nvPr>
            <p:extLst>
              <p:ext uri="{D42A27DB-BD31-4B8C-83A1-F6EECF244321}">
                <p14:modId xmlns:p14="http://schemas.microsoft.com/office/powerpoint/2010/main" val="82147971"/>
              </p:ext>
            </p:extLst>
          </p:nvPr>
        </p:nvGraphicFramePr>
        <p:xfrm>
          <a:off x="6248400" y="5105400"/>
          <a:ext cx="2819400" cy="457200"/>
        </p:xfrm>
        <a:graphic>
          <a:graphicData uri="http://schemas.openxmlformats.org/drawingml/2006/table">
            <a:tbl>
              <a:tblPr/>
              <a:tblGrid>
                <a:gridCol w="2819400">
                  <a:extLst>
                    <a:ext uri="{9D8B030D-6E8A-4147-A177-3AD203B41FA5}">
                      <a16:colId xmlns:a16="http://schemas.microsoft.com/office/drawing/2014/main" val="20000"/>
                    </a:ext>
                  </a:extLst>
                </a:gridCol>
              </a:tblGrid>
              <a:tr h="4572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Problem-solving skills</a:t>
                      </a:r>
                      <a:endParaRPr kumimoji="0" lang="en-US" sz="1400" b="1" i="0" u="sng" strike="noStrike" cap="none" normalizeH="0" baseline="0" dirty="0">
                        <a:ln>
                          <a:noFill/>
                        </a:ln>
                        <a:solidFill>
                          <a:schemeClr val="tx2"/>
                        </a:solidFill>
                        <a:effectLst/>
                        <a:latin typeface="Garamond" pitchFamily="18"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p>
        </p:txBody>
      </p:sp>
      <p:sp>
        <p:nvSpPr>
          <p:cNvPr id="11" name="Footer Placeholder 10"/>
          <p:cNvSpPr>
            <a:spLocks noGrp="1"/>
          </p:cNvSpPr>
          <p:nvPr>
            <p:ph type="ftr" sz="quarter" idx="10"/>
          </p:nvPr>
        </p:nvSpPr>
        <p:spPr/>
        <p:txBody>
          <a:bodyPr/>
          <a:lstStyle/>
          <a:p>
            <a:pPr>
              <a:defRPr/>
            </a:pPr>
            <a:r>
              <a:rPr lang="en-US" dirty="0" smtClean="0"/>
              <a:t>2017 College Senior Survey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16</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16</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t>Academic Enhancement Experiences</a:t>
            </a:r>
            <a:r>
              <a:rPr lang="en-US" sz="1600" dirty="0"/>
              <a:t/>
            </a:r>
            <a:br>
              <a:rPr lang="en-US" sz="1600" dirty="0"/>
            </a:br>
            <a:r>
              <a:rPr lang="en-US" sz="1600" dirty="0">
                <a:solidFill>
                  <a:schemeClr val="accent1"/>
                </a:solidFill>
              </a:rPr>
              <a:t/>
            </a:r>
            <a:br>
              <a:rPr lang="en-US" sz="1600" dirty="0">
                <a:solidFill>
                  <a:schemeClr val="accent1"/>
                </a:solidFill>
              </a:rPr>
            </a:br>
            <a:r>
              <a:rPr lang="en-US" sz="1600" dirty="0">
                <a:solidFill>
                  <a:schemeClr val="accent4"/>
                </a:solidFill>
              </a:rPr>
              <a:t>Opportunities to apply learning inside and outside the classroom augment </a:t>
            </a:r>
            <a:br>
              <a:rPr lang="en-US" sz="1600" dirty="0">
                <a:solidFill>
                  <a:schemeClr val="accent4"/>
                </a:solidFill>
              </a:rPr>
            </a:br>
            <a:r>
              <a:rPr lang="en-US" sz="1600" dirty="0">
                <a:solidFill>
                  <a:schemeClr val="accent4"/>
                </a:solidFill>
              </a:rPr>
              <a:t>students’ academic involvement, allowing them to make meaningful intellectual </a:t>
            </a:r>
            <a:br>
              <a:rPr lang="en-US" sz="1600" dirty="0">
                <a:solidFill>
                  <a:schemeClr val="accent4"/>
                </a:solidFill>
              </a:rPr>
            </a:br>
            <a:r>
              <a:rPr lang="en-US" sz="1600" dirty="0">
                <a:solidFill>
                  <a:schemeClr val="accent4"/>
                </a:solidFill>
              </a:rPr>
              <a:t>connections and communicate their knowledge to others.</a:t>
            </a: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2286982628"/>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2895600" cy="276225"/>
          </a:xfrm>
          <a:prstGeom prst="rect">
            <a:avLst/>
          </a:prstGeom>
          <a:noFill/>
          <a:ln w="9525">
            <a:noFill/>
            <a:miter lim="800000"/>
            <a:headEnd/>
            <a:tailEnd/>
          </a:ln>
        </p:spPr>
        <p:txBody>
          <a:bodyPr>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Completed a culminating experience for your degree (e.g., capstone course/project, thesis, comp exam)</a:t>
            </a:r>
          </a:p>
          <a:p>
            <a:pPr algn="ctr">
              <a:defRPr/>
            </a:pPr>
            <a:endParaRPr lang="en-US" sz="1200" b="1" u="none" dirty="0">
              <a:solidFill>
                <a:schemeClr val="tx2"/>
              </a:solidFill>
            </a:endParaRPr>
          </a:p>
          <a:p>
            <a:pPr algn="ctr">
              <a:defRPr/>
            </a:pPr>
            <a:r>
              <a:rPr lang="en-US" sz="1200" b="1" u="none" dirty="0">
                <a:solidFill>
                  <a:schemeClr val="tx2"/>
                </a:solidFill>
              </a:rPr>
              <a:t>Participated in an undergraduate </a:t>
            </a:r>
          </a:p>
          <a:p>
            <a:pPr algn="ctr">
              <a:defRPr/>
            </a:pPr>
            <a:r>
              <a:rPr lang="en-US" sz="1200" b="1" u="none" dirty="0">
                <a:solidFill>
                  <a:schemeClr val="tx2"/>
                </a:solidFill>
              </a:rPr>
              <a:t>research program</a:t>
            </a:r>
          </a:p>
          <a:p>
            <a:pPr algn="ctr">
              <a:defRPr/>
            </a:pPr>
            <a:r>
              <a:rPr lang="en-US" sz="1200" b="1" u="none" dirty="0">
                <a:solidFill>
                  <a:schemeClr val="tx2"/>
                </a:solidFill>
              </a:rPr>
              <a:t> </a:t>
            </a:r>
          </a:p>
          <a:p>
            <a:pPr algn="ctr">
              <a:defRPr/>
            </a:pPr>
            <a:endParaRPr lang="en-US" sz="1200" b="1" u="none" dirty="0">
              <a:solidFill>
                <a:schemeClr val="tx2"/>
              </a:solidFill>
            </a:endParaRPr>
          </a:p>
          <a:p>
            <a:pPr algn="ctr">
              <a:defRPr/>
            </a:pPr>
            <a:r>
              <a:rPr lang="en-US" sz="1200" b="1" u="none" dirty="0">
                <a:solidFill>
                  <a:schemeClr val="tx2"/>
                </a:solidFill>
              </a:rPr>
              <a:t>Participated in an internship </a:t>
            </a:r>
          </a:p>
          <a:p>
            <a:pPr algn="ctr">
              <a:defRPr/>
            </a:pPr>
            <a:r>
              <a:rPr lang="en-US" sz="1200" b="1" u="none" dirty="0">
                <a:solidFill>
                  <a:schemeClr val="tx2"/>
                </a:solidFill>
              </a:rPr>
              <a:t>program</a:t>
            </a:r>
          </a:p>
        </p:txBody>
      </p:sp>
      <p:sp>
        <p:nvSpPr>
          <p:cNvPr id="8" name="Footer Placeholder 7"/>
          <p:cNvSpPr>
            <a:spLocks noGrp="1"/>
          </p:cNvSpPr>
          <p:nvPr>
            <p:ph type="ftr" sz="quarter" idx="10"/>
          </p:nvPr>
        </p:nvSpPr>
        <p:spPr/>
        <p:txBody>
          <a:bodyPr/>
          <a:lstStyle/>
          <a:p>
            <a:pPr>
              <a:defRPr/>
            </a:pPr>
            <a:r>
              <a:rPr lang="en-US" dirty="0" smtClean="0"/>
              <a:t>2017 College Senior Survey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17</a:t>
            </a:fld>
            <a:endParaRPr lang="en-US" sz="1200" u="none"/>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17</a:t>
            </a:fld>
            <a:endParaRPr lang="en-US"/>
          </a:p>
        </p:txBody>
      </p:sp>
      <p:sp>
        <p:nvSpPr>
          <p:cNvPr id="3"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a:t>Active and Collaborative Learning</a:t>
            </a:r>
            <a:r>
              <a:rPr lang="en-US" sz="1600" dirty="0"/>
              <a:t/>
            </a:r>
            <a:br>
              <a:rPr lang="en-US" sz="1600" dirty="0"/>
            </a:br>
            <a:r>
              <a:rPr lang="en-US" sz="1600" dirty="0"/>
              <a:t/>
            </a:r>
            <a:br>
              <a:rPr lang="en-US" sz="1600" dirty="0"/>
            </a:br>
            <a:r>
              <a:rPr lang="en-US" sz="1600" dirty="0">
                <a:solidFill>
                  <a:schemeClr val="accent4"/>
                </a:solidFill>
              </a:rPr>
              <a:t>These items illustrate the extent to which students have deepened their </a:t>
            </a:r>
            <a:br>
              <a:rPr lang="en-US" sz="1600" dirty="0">
                <a:solidFill>
                  <a:schemeClr val="accent4"/>
                </a:solidFill>
              </a:rPr>
            </a:br>
            <a:r>
              <a:rPr lang="en-US" sz="1600" dirty="0">
                <a:solidFill>
                  <a:schemeClr val="accent4"/>
                </a:solidFill>
              </a:rPr>
              <a:t>knowledge of course material through interaction with faculty and other students.</a:t>
            </a:r>
            <a:endParaRPr lang="en-US" sz="1200" dirty="0">
              <a:solidFill>
                <a:schemeClr val="accent4"/>
              </a:solidFill>
            </a:endParaRPr>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1545849243"/>
              </p:ext>
            </p:extLst>
          </p:nvPr>
        </p:nvGraphicFramePr>
        <p:xfrm>
          <a:off x="377172" y="1524000"/>
          <a:ext cx="8237255" cy="3378200"/>
        </p:xfrm>
        <a:graphic>
          <a:graphicData uri="http://schemas.openxmlformats.org/drawingml/2006/chart">
            <c:chart xmlns:c="http://schemas.openxmlformats.org/drawingml/2006/chart" xmlns:r="http://schemas.openxmlformats.org/officeDocument/2006/relationships" r:id="rId3"/>
          </a:graphicData>
        </a:graphic>
      </p:graphicFrame>
      <p:sp>
        <p:nvSpPr>
          <p:cNvPr id="18439" name="TextBox 9"/>
          <p:cNvSpPr txBox="1">
            <a:spLocks noChangeArrowheads="1"/>
          </p:cNvSpPr>
          <p:nvPr/>
        </p:nvSpPr>
        <p:spPr bwMode="auto">
          <a:xfrm>
            <a:off x="914400" y="4785057"/>
            <a:ext cx="1981200" cy="646331"/>
          </a:xfrm>
          <a:prstGeom prst="rect">
            <a:avLst/>
          </a:prstGeom>
          <a:noFill/>
          <a:ln w="9525">
            <a:noFill/>
            <a:miter lim="800000"/>
            <a:headEnd/>
            <a:tailEnd/>
          </a:ln>
        </p:spPr>
        <p:txBody>
          <a:bodyPr wrap="square">
            <a:spAutoFit/>
          </a:bodyPr>
          <a:lstStyle/>
          <a:p>
            <a:pPr algn="ctr">
              <a:defRPr/>
            </a:pPr>
            <a:r>
              <a:rPr lang="en-US" sz="1200" b="1" u="none" dirty="0">
                <a:solidFill>
                  <a:schemeClr val="tx2"/>
                </a:solidFill>
              </a:rPr>
              <a:t>Integrate skills and knowledge from different sources and experiences</a:t>
            </a:r>
          </a:p>
        </p:txBody>
      </p:sp>
      <p:sp>
        <p:nvSpPr>
          <p:cNvPr id="18442" name="TextBox 10"/>
          <p:cNvSpPr txBox="1">
            <a:spLocks noChangeArrowheads="1"/>
          </p:cNvSpPr>
          <p:nvPr/>
        </p:nvSpPr>
        <p:spPr bwMode="auto">
          <a:xfrm>
            <a:off x="2895600" y="4785057"/>
            <a:ext cx="1905000" cy="461665"/>
          </a:xfrm>
          <a:prstGeom prst="rect">
            <a:avLst/>
          </a:prstGeom>
          <a:noFill/>
          <a:ln w="9525">
            <a:noFill/>
            <a:miter lim="800000"/>
            <a:headEnd/>
            <a:tailEnd/>
          </a:ln>
        </p:spPr>
        <p:txBody>
          <a:bodyPr>
            <a:spAutoFit/>
          </a:bodyPr>
          <a:lstStyle/>
          <a:p>
            <a:pPr algn="ctr">
              <a:defRPr/>
            </a:pPr>
            <a:r>
              <a:rPr lang="en-US" sz="1200" b="1" u="none" dirty="0">
                <a:solidFill>
                  <a:schemeClr val="tx2"/>
                </a:solidFill>
              </a:rPr>
              <a:t>Tutored another college student</a:t>
            </a:r>
          </a:p>
        </p:txBody>
      </p:sp>
      <p:sp>
        <p:nvSpPr>
          <p:cNvPr id="11" name="TextBox 11"/>
          <p:cNvSpPr txBox="1">
            <a:spLocks noChangeArrowheads="1"/>
          </p:cNvSpPr>
          <p:nvPr/>
        </p:nvSpPr>
        <p:spPr bwMode="auto">
          <a:xfrm>
            <a:off x="4800600" y="4803381"/>
            <a:ext cx="1905000" cy="461665"/>
          </a:xfrm>
          <a:prstGeom prst="rect">
            <a:avLst/>
          </a:prstGeom>
          <a:noFill/>
          <a:ln w="9525">
            <a:noFill/>
            <a:miter lim="800000"/>
            <a:headEnd/>
            <a:tailEnd/>
          </a:ln>
        </p:spPr>
        <p:txBody>
          <a:bodyPr>
            <a:spAutoFit/>
          </a:bodyPr>
          <a:lstStyle/>
          <a:p>
            <a:pPr algn="ctr">
              <a:defRPr/>
            </a:pPr>
            <a:r>
              <a:rPr lang="en-US" sz="1200" b="1" u="none" dirty="0">
                <a:solidFill>
                  <a:schemeClr val="tx2"/>
                </a:solidFill>
              </a:rPr>
              <a:t>Performed community service as part of a class</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a:t>
            </a:r>
            <a:r>
              <a:rPr lang="en-US" sz="1400" b="1" u="none" dirty="0">
                <a:solidFill>
                  <a:schemeClr val="tx2"/>
                </a:solidFill>
              </a:rPr>
              <a:t> </a:t>
            </a:r>
            <a:r>
              <a:rPr lang="en-US" sz="1200" u="none" dirty="0">
                <a:solidFill>
                  <a:schemeClr val="tx2"/>
                </a:solidFill>
              </a:rPr>
              <a:t>Frequently</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dirty="0" smtClean="0"/>
              <a:t>2017 College Senior Survey</a:t>
            </a:r>
            <a:endParaRPr lang="en-US" dirty="0"/>
          </a:p>
        </p:txBody>
      </p:sp>
      <p:sp>
        <p:nvSpPr>
          <p:cNvPr id="13" name="TextBox 11"/>
          <p:cNvSpPr txBox="1">
            <a:spLocks noChangeArrowheads="1"/>
          </p:cNvSpPr>
          <p:nvPr/>
        </p:nvSpPr>
        <p:spPr bwMode="auto">
          <a:xfrm>
            <a:off x="6742289" y="4792092"/>
            <a:ext cx="1905000" cy="461665"/>
          </a:xfrm>
          <a:prstGeom prst="rect">
            <a:avLst/>
          </a:prstGeom>
          <a:noFill/>
          <a:ln w="9525">
            <a:noFill/>
            <a:miter lim="800000"/>
            <a:headEnd/>
            <a:tailEnd/>
          </a:ln>
        </p:spPr>
        <p:txBody>
          <a:bodyPr>
            <a:spAutoFit/>
          </a:bodyPr>
          <a:lstStyle/>
          <a:p>
            <a:pPr algn="ctr">
              <a:defRPr/>
            </a:pPr>
            <a:r>
              <a:rPr lang="en-US" sz="1200" b="1" u="none" dirty="0">
                <a:solidFill>
                  <a:schemeClr val="tx2"/>
                </a:solidFill>
              </a:rPr>
              <a:t>Worked with classmates on group projects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781B926-6D99-48BC-B397-66D3E9008236}" type="slidenum">
              <a:rPr lang="en-US" sz="1200" u="none"/>
              <a:pPr algn="r" eaLnBrk="1" hangingPunct="1"/>
              <a:t>18</a:t>
            </a:fld>
            <a:endParaRPr lang="en-US" sz="1200" u="none"/>
          </a:p>
        </p:txBody>
      </p:sp>
      <p:sp>
        <p:nvSpPr>
          <p:cNvPr id="19461" name="Slide Number Placeholder 8"/>
          <p:cNvSpPr>
            <a:spLocks noGrp="1"/>
          </p:cNvSpPr>
          <p:nvPr>
            <p:ph type="sldNum" sz="quarter" idx="11"/>
          </p:nvPr>
        </p:nvSpPr>
        <p:spPr>
          <a:noFill/>
        </p:spPr>
        <p:txBody>
          <a:bodyPr/>
          <a:lstStyle/>
          <a:p>
            <a:fld id="{E2762F16-6710-46EB-91D5-94E10C6F7341}" type="slidenum">
              <a:rPr lang="en-US" smtClean="0"/>
              <a:pPr/>
              <a:t>18</a:t>
            </a:fld>
            <a:endParaRPr lang="en-US"/>
          </a:p>
        </p:txBody>
      </p:sp>
      <p:sp>
        <p:nvSpPr>
          <p:cNvPr id="20486" name="Rectangle 5"/>
          <p:cNvSpPr>
            <a:spLocks noChangeArrowheads="1"/>
          </p:cNvSpPr>
          <p:nvPr/>
        </p:nvSpPr>
        <p:spPr bwMode="auto">
          <a:xfrm>
            <a:off x="914400" y="5029200"/>
            <a:ext cx="3429000" cy="638175"/>
          </a:xfrm>
          <a:prstGeom prst="rect">
            <a:avLst/>
          </a:prstGeom>
          <a:noFill/>
          <a:ln w="9525">
            <a:noFill/>
            <a:miter lim="800000"/>
            <a:headEnd/>
            <a:tailEnd/>
          </a:ln>
        </p:spPr>
        <p:txBody>
          <a:bodyPr anchor="ctr"/>
          <a:lstStyle/>
          <a:p>
            <a:pPr algn="ctr" fontAlgn="ctr">
              <a:defRPr/>
            </a:pPr>
            <a:r>
              <a:rPr lang="en-US" sz="1400" b="1" u="none" dirty="0">
                <a:solidFill>
                  <a:schemeClr val="tx2"/>
                </a:solidFill>
              </a:rPr>
              <a:t>Public speaking ability</a:t>
            </a:r>
          </a:p>
        </p:txBody>
      </p:sp>
      <p:sp>
        <p:nvSpPr>
          <p:cNvPr id="20487" name="Rectangle 6"/>
          <p:cNvSpPr>
            <a:spLocks noChangeArrowheads="1"/>
          </p:cNvSpPr>
          <p:nvPr/>
        </p:nvSpPr>
        <p:spPr bwMode="auto">
          <a:xfrm>
            <a:off x="5181600" y="5029200"/>
            <a:ext cx="3505200" cy="638175"/>
          </a:xfrm>
          <a:prstGeom prst="rect">
            <a:avLst/>
          </a:prstGeom>
          <a:noFill/>
          <a:ln w="9525">
            <a:noFill/>
            <a:miter lim="800000"/>
            <a:headEnd/>
            <a:tailEnd/>
          </a:ln>
        </p:spPr>
        <p:txBody>
          <a:bodyPr anchor="ctr"/>
          <a:lstStyle/>
          <a:p>
            <a:pPr algn="ctr" fontAlgn="ctr">
              <a:defRPr/>
            </a:pPr>
            <a:r>
              <a:rPr lang="en-US" sz="1400" b="1" u="none" dirty="0">
                <a:solidFill>
                  <a:schemeClr val="tx2"/>
                </a:solidFill>
              </a:rPr>
              <a:t>Writing ability</a:t>
            </a:r>
          </a:p>
        </p:txBody>
      </p:sp>
      <p:graphicFrame>
        <p:nvGraphicFramePr>
          <p:cNvPr id="10" name="Written Oral Comm"/>
          <p:cNvGraphicFramePr>
            <a:graphicFrameLocks noChangeAspect="1"/>
          </p:cNvGraphicFramePr>
          <p:nvPr>
            <p:custDataLst>
              <p:tags r:id="rId1"/>
            </p:custDataLst>
            <p:extLst>
              <p:ext uri="{D42A27DB-BD31-4B8C-83A1-F6EECF244321}">
                <p14:modId xmlns:p14="http://schemas.microsoft.com/office/powerpoint/2010/main" val="930608336"/>
              </p:ext>
            </p:extLst>
          </p:nvPr>
        </p:nvGraphicFramePr>
        <p:xfrm>
          <a:off x="50800" y="1651000"/>
          <a:ext cx="9042400" cy="3606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2"/>
          <p:cNvSpPr txBox="1">
            <a:spLocks noChangeArrowheads="1"/>
          </p:cNvSpPr>
          <p:nvPr/>
        </p:nvSpPr>
        <p:spPr bwMode="auto">
          <a:xfrm>
            <a:off x="914400" y="1524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mj-lt"/>
                <a:ea typeface="+mj-ea"/>
                <a:cs typeface="+mj-cs"/>
              </a:rPr>
              <a:t> </a:t>
            </a:r>
            <a:r>
              <a:rPr lang="en-US" sz="2800" b="1" u="none" kern="0" dirty="0">
                <a:solidFill>
                  <a:schemeClr val="tx2"/>
                </a:solidFill>
                <a:latin typeface="Franklin Gothic Medium" panose="020B0603020102020204" pitchFamily="34" charset="0"/>
                <a:ea typeface="+mj-ea"/>
                <a:cs typeface="+mj-cs"/>
              </a:rPr>
              <a:t>Written and Oral Communication</a:t>
            </a:r>
            <a:r>
              <a:rPr lang="en-US" sz="1600" b="1" u="none" kern="0" dirty="0">
                <a:solidFill>
                  <a:schemeClr val="tx2"/>
                </a:solidFill>
                <a:latin typeface="Franklin Gothic Medium" panose="020B0603020102020204" pitchFamily="34" charset="0"/>
                <a:ea typeface="+mj-ea"/>
                <a:cs typeface="+mj-cs"/>
              </a:rPr>
              <a:t/>
            </a:r>
            <a:br>
              <a:rPr lang="en-US" sz="1600" b="1" u="none" kern="0" dirty="0">
                <a:solidFill>
                  <a:schemeClr val="tx2"/>
                </a:solidFill>
                <a:latin typeface="Franklin Gothic Medium" panose="020B0603020102020204" pitchFamily="34" charset="0"/>
                <a:ea typeface="+mj-ea"/>
                <a:cs typeface="+mj-cs"/>
              </a:rPr>
            </a:br>
            <a:r>
              <a:rPr lang="en-US" sz="1600" b="1" u="none" dirty="0">
                <a:solidFill>
                  <a:schemeClr val="tx2"/>
                </a:solidFill>
                <a:latin typeface="Franklin Gothic Medium" panose="020B0603020102020204" pitchFamily="34" charset="0"/>
              </a:rPr>
              <a:t> </a:t>
            </a:r>
          </a:p>
          <a:p>
            <a:pPr algn="ctr" eaLnBrk="1" hangingPunct="1">
              <a:defRPr/>
            </a:pPr>
            <a:r>
              <a:rPr lang="en-US" sz="1600" b="1" u="none" dirty="0">
                <a:solidFill>
                  <a:schemeClr val="accent4"/>
                </a:solidFill>
                <a:latin typeface="Franklin Gothic Medium" panose="020B0603020102020204" pitchFamily="34" charset="0"/>
              </a:rPr>
              <a:t>Effective communication skills are essential prerequisites for success in</a:t>
            </a:r>
            <a:br>
              <a:rPr lang="en-US" sz="1600" b="1" u="none" dirty="0">
                <a:solidFill>
                  <a:schemeClr val="accent4"/>
                </a:solidFill>
                <a:latin typeface="Franklin Gothic Medium" panose="020B0603020102020204" pitchFamily="34" charset="0"/>
              </a:rPr>
            </a:br>
            <a:r>
              <a:rPr lang="en-US" sz="1600" b="1" u="none" dirty="0">
                <a:solidFill>
                  <a:schemeClr val="accent4"/>
                </a:solidFill>
                <a:latin typeface="Franklin Gothic Medium" panose="020B0603020102020204" pitchFamily="34" charset="0"/>
              </a:rPr>
              <a:t>today's world, both personally and professionally. </a:t>
            </a:r>
            <a:endParaRPr lang="en-US" sz="1200" b="1" u="none" kern="0" dirty="0">
              <a:solidFill>
                <a:schemeClr val="accent4"/>
              </a:solidFill>
              <a:latin typeface="Franklin Gothic Medium" panose="020B0603020102020204" pitchFamily="34" charset="0"/>
              <a:ea typeface="+mj-ea"/>
              <a:cs typeface="+mj-cs"/>
            </a:endParaRP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a:t>
            </a:r>
            <a:r>
              <a:rPr lang="en-US" sz="1400" b="1" u="none" dirty="0">
                <a:solidFill>
                  <a:schemeClr val="tx2"/>
                </a:solidFill>
              </a:rPr>
              <a:t> </a:t>
            </a:r>
            <a:r>
              <a:rPr lang="en-US" sz="1200" u="none" dirty="0">
                <a:solidFill>
                  <a:schemeClr val="tx2"/>
                </a:solidFill>
              </a:rPr>
              <a:t>Highest 10%</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Above Average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Highest 10%</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Above Average</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dirty="0" smtClean="0"/>
              <a:t>2017 College Senior Survey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spect="1" noChangeArrowheads="1"/>
          </p:cNvSpPr>
          <p:nvPr>
            <p:ph type="title"/>
          </p:nvPr>
        </p:nvSpPr>
        <p:spPr>
          <a:xfrm>
            <a:off x="0" y="2735262"/>
            <a:ext cx="9144000" cy="1379538"/>
          </a:xfrm>
          <a:solidFill>
            <a:schemeClr val="accent4"/>
          </a:solidFill>
          <a:ln w="9525">
            <a:solidFill>
              <a:schemeClr val="tx2"/>
            </a:solidFill>
          </a:ln>
        </p:spPr>
        <p:txBody>
          <a:bodyPr/>
          <a:lstStyle/>
          <a:p>
            <a:pPr eaLnBrk="1" hangingPunct="1">
              <a:defRPr/>
            </a:pPr>
            <a:r>
              <a:rPr lang="en-US" sz="3600" dirty="0">
                <a:solidFill>
                  <a:schemeClr val="bg1"/>
                </a:solidFill>
              </a:rPr>
              <a:t>Co-Curricular Outcomes and Experiences</a:t>
            </a:r>
          </a:p>
        </p:txBody>
      </p:sp>
      <p:sp>
        <p:nvSpPr>
          <p:cNvPr id="50180" name="Slide Number Placeholder 4"/>
          <p:cNvSpPr>
            <a:spLocks noGrp="1"/>
          </p:cNvSpPr>
          <p:nvPr>
            <p:ph type="sldNum" sz="quarter" idx="11"/>
          </p:nvPr>
        </p:nvSpPr>
        <p:spPr>
          <a:xfrm>
            <a:off x="8305800" y="6400800"/>
            <a:ext cx="381000" cy="457200"/>
          </a:xfrm>
          <a:noFill/>
        </p:spPr>
        <p:txBody>
          <a:bodyPr/>
          <a:lstStyle/>
          <a:p>
            <a:fld id="{9B27517E-1E8E-4B4F-BC22-3F48839008C9}" type="slidenum">
              <a:rPr lang="en-US" smtClean="0"/>
              <a:pPr/>
              <a:t>19</a:t>
            </a:fld>
            <a:endParaRPr lang="en-US"/>
          </a:p>
        </p:txBody>
      </p:sp>
      <p:sp>
        <p:nvSpPr>
          <p:cNvPr id="50181" name="Subtitle 4"/>
          <p:cNvSpPr txBox="1">
            <a:spLocks/>
          </p:cNvSpPr>
          <p:nvPr/>
        </p:nvSpPr>
        <p:spPr bwMode="auto">
          <a:xfrm>
            <a:off x="1376082" y="4572000"/>
            <a:ext cx="6400800" cy="1752600"/>
          </a:xfrm>
          <a:prstGeom prst="rect">
            <a:avLst/>
          </a:prstGeom>
          <a:noFill/>
          <a:ln w="9525">
            <a:noFill/>
            <a:miter lim="800000"/>
            <a:headEnd/>
            <a:tailEnd/>
          </a:ln>
        </p:spPr>
        <p:txBody>
          <a:bodyPr/>
          <a:lstStyle/>
          <a:p>
            <a:pPr algn="ctr">
              <a:defRPr/>
            </a:pPr>
            <a:r>
              <a:rPr lang="en-US" sz="2400" b="1" u="none" dirty="0">
                <a:solidFill>
                  <a:schemeClr val="accent4"/>
                </a:solidFill>
              </a:rPr>
              <a:t>Co-curricular experiences provide opportunities for students to grow intellectually, interpersonally, and emotionally.</a:t>
            </a:r>
          </a:p>
        </p:txBody>
      </p:sp>
      <p:sp>
        <p:nvSpPr>
          <p:cNvPr id="7" name="Footer Placeholder 6"/>
          <p:cNvSpPr>
            <a:spLocks noGrp="1"/>
          </p:cNvSpPr>
          <p:nvPr>
            <p:ph type="ftr" sz="quarter" idx="10"/>
          </p:nvPr>
        </p:nvSpPr>
        <p:spPr/>
        <p:txBody>
          <a:bodyPr/>
          <a:lstStyle/>
          <a:p>
            <a:pPr>
              <a:defRPr/>
            </a:pPr>
            <a:r>
              <a:rPr lang="en-US" dirty="0" smtClean="0"/>
              <a:t>2017 College Senior Survey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a:solidFill>
                  <a:schemeClr val="accent1">
                    <a:lumMod val="50000"/>
                  </a:schemeClr>
                </a:solidFill>
              </a:rPr>
              <a:t>College Senior Survey</a:t>
            </a:r>
            <a:endParaRPr lang="en-US" sz="3200" dirty="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a:solidFill>
                  <a:schemeClr val="accent4"/>
                </a:solidFill>
                <a:effectLst/>
                <a:latin typeface="Franklin Gothic Book" panose="020B0503020102020204" pitchFamily="34" charset="0"/>
              </a:rPr>
              <a:t>Results from the College Senior Survey (CSS) connect academic, civic, and diversity outcomes with college experiences to examine the institutional impact of:</a:t>
            </a:r>
          </a:p>
          <a:p>
            <a:pPr marL="628650" lvl="1" indent="-228600" eaLnBrk="1" hangingPunct="1">
              <a:lnSpc>
                <a:spcPct val="90000"/>
              </a:lnSpc>
              <a:spcBef>
                <a:spcPct val="10000"/>
              </a:spcBef>
              <a:buClr>
                <a:schemeClr val="accent1">
                  <a:lumMod val="50000"/>
                </a:schemeClr>
              </a:buClr>
              <a:defRPr/>
            </a:pPr>
            <a:endParaRPr lang="en-US" sz="2400" b="1" dirty="0">
              <a:solidFill>
                <a:schemeClr val="accent4"/>
              </a:solidFill>
              <a:effectLst/>
              <a:latin typeface="Franklin Gothic Book" panose="020B0503020102020204" pitchFamily="34" charset="0"/>
            </a:endParaRP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Academic </a:t>
            </a:r>
            <a:r>
              <a:rPr lang="en-US" sz="2400" b="1" dirty="0" smtClean="0">
                <a:solidFill>
                  <a:schemeClr val="tx2"/>
                </a:solidFill>
                <a:effectLst/>
                <a:latin typeface="Franklin Gothic Book" panose="020B0503020102020204" pitchFamily="34" charset="0"/>
              </a:rPr>
              <a:t>experiences</a:t>
            </a:r>
            <a:endParaRPr lang="en-US" sz="2400" b="1" dirty="0">
              <a:solidFill>
                <a:schemeClr val="tx2"/>
              </a:solidFill>
              <a:effectLst/>
              <a:latin typeface="Franklin Gothic Book" panose="020B0503020102020204" pitchFamily="34" charset="0"/>
            </a:endParaRPr>
          </a:p>
          <a:p>
            <a:pPr marL="628650" lvl="1" indent="-228600" eaLnBrk="1" hangingPunct="1">
              <a:lnSpc>
                <a:spcPct val="90000"/>
              </a:lnSpc>
              <a:spcBef>
                <a:spcPct val="10000"/>
              </a:spcBef>
              <a:defRPr/>
            </a:pPr>
            <a:r>
              <a:rPr lang="en-US" sz="2400" b="1">
                <a:solidFill>
                  <a:schemeClr val="tx2"/>
                </a:solidFill>
                <a:effectLst/>
                <a:latin typeface="Franklin Gothic Book" panose="020B0503020102020204" pitchFamily="34" charset="0"/>
              </a:rPr>
              <a:t>Co-curricular </a:t>
            </a:r>
            <a:r>
              <a:rPr lang="en-US" sz="2400" b="1" smtClean="0">
                <a:solidFill>
                  <a:schemeClr val="tx2"/>
                </a:solidFill>
                <a:effectLst/>
                <a:latin typeface="Franklin Gothic Book" panose="020B0503020102020204" pitchFamily="34" charset="0"/>
              </a:rPr>
              <a:t>experiences</a:t>
            </a:r>
            <a:endParaRPr lang="en-US" sz="2400" b="1" dirty="0">
              <a:solidFill>
                <a:schemeClr val="tx2"/>
              </a:solidFill>
              <a:effectLst/>
              <a:latin typeface="Franklin Gothic Book" panose="020B0503020102020204" pitchFamily="34" charset="0"/>
            </a:endParaRP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Diversity</a:t>
            </a: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Future plans</a:t>
            </a:r>
          </a:p>
          <a:p>
            <a:pPr marL="628650" lvl="1" indent="-228600" eaLnBrk="1" hangingPunct="1">
              <a:lnSpc>
                <a:spcPct val="90000"/>
              </a:lnSpc>
              <a:spcBef>
                <a:spcPct val="10000"/>
              </a:spcBef>
              <a:defRPr/>
            </a:pPr>
            <a:r>
              <a:rPr lang="en-US" sz="2400" b="1" dirty="0">
                <a:solidFill>
                  <a:schemeClr val="tx2"/>
                </a:solidFill>
                <a:effectLst/>
                <a:latin typeface="Franklin Gothic Book" panose="020B0503020102020204" pitchFamily="34" charset="0"/>
              </a:rPr>
              <a:t>Satisfaction</a:t>
            </a:r>
          </a:p>
          <a:p>
            <a:pPr marL="628650" lvl="1" indent="-228600" eaLnBrk="1" hangingPunct="1">
              <a:lnSpc>
                <a:spcPct val="90000"/>
              </a:lnSpc>
              <a:spcBef>
                <a:spcPct val="10000"/>
              </a:spcBef>
              <a:buClr>
                <a:schemeClr val="accent1">
                  <a:lumMod val="50000"/>
                </a:schemeClr>
              </a:buClr>
              <a:defRPr/>
            </a:pPr>
            <a:endParaRPr lang="en-US" sz="2000" b="1" dirty="0">
              <a:solidFill>
                <a:schemeClr val="accent1">
                  <a:lumMod val="50000"/>
                </a:schemeClr>
              </a:solidFill>
              <a:effectLst/>
              <a:latin typeface="Franklin Gothic Book" panose="020B0503020102020204" pitchFamily="34" charset="0"/>
            </a:endParaRPr>
          </a:p>
          <a:p>
            <a:pPr marL="228600" indent="-228600" eaLnBrk="1" hangingPunct="1">
              <a:lnSpc>
                <a:spcPct val="90000"/>
              </a:lnSpc>
              <a:spcBef>
                <a:spcPct val="10000"/>
              </a:spcBef>
              <a:defRPr/>
            </a:pPr>
            <a:endParaRPr lang="en-US" sz="2400" b="1" dirty="0">
              <a:solidFill>
                <a:schemeClr val="accent1">
                  <a:lumMod val="50000"/>
                </a:schemeClr>
              </a:solidFill>
              <a:effectLst/>
              <a:latin typeface="Franklin Gothic Book" panose="020B0503020102020204" pitchFamily="34" charset="0"/>
            </a:endParaRPr>
          </a:p>
        </p:txBody>
      </p:sp>
      <p:sp>
        <p:nvSpPr>
          <p:cNvPr id="6" name="TextBox 5"/>
          <p:cNvSpPr txBox="1"/>
          <p:nvPr/>
        </p:nvSpPr>
        <p:spPr>
          <a:xfrm>
            <a:off x="0" y="0"/>
            <a:ext cx="9144000" cy="1046163"/>
          </a:xfrm>
          <a:prstGeom prst="rect">
            <a:avLst/>
          </a:prstGeom>
          <a:solidFill>
            <a:schemeClr val="accent4"/>
          </a:solidFill>
        </p:spPr>
        <p:txBody>
          <a:bodyPr>
            <a:spAutoFit/>
          </a:bodyPr>
          <a:lstStyle/>
          <a:p>
            <a:pPr>
              <a:defRPr/>
            </a:pPr>
            <a:endParaRPr lang="en-US" sz="1000" dirty="0">
              <a:solidFill>
                <a:schemeClr val="tx2"/>
              </a:solidFill>
              <a:latin typeface="+mj-lt"/>
            </a:endParaRPr>
          </a:p>
          <a:p>
            <a:pPr>
              <a:defRPr/>
            </a:pPr>
            <a:r>
              <a:rPr lang="en-US" sz="3600" u="none" dirty="0">
                <a:solidFill>
                  <a:schemeClr val="tx2"/>
                </a:solidFill>
                <a:latin typeface="+mj-lt"/>
              </a:rPr>
              <a:t> </a:t>
            </a:r>
            <a:r>
              <a:rPr lang="en-US" sz="3600" u="none" dirty="0">
                <a:solidFill>
                  <a:schemeClr val="bg1"/>
                </a:solidFill>
                <a:latin typeface="Franklin Gothic Book" panose="020B0503020102020204" pitchFamily="34" charset="0"/>
              </a:rPr>
              <a:t>THE COLLEGE EXPERIENCE</a:t>
            </a:r>
          </a:p>
          <a:p>
            <a:pPr>
              <a:defRPr/>
            </a:pPr>
            <a:endParaRPr lang="en-US" sz="1600" dirty="0">
              <a:solidFill>
                <a:schemeClr val="bg2"/>
              </a:solidFill>
              <a:latin typeface="Franklin Gothic Book" panose="020B0503020102020204" pitchFamily="34" charset="0"/>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chemeClr val="bg1"/>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B6A34584-3280-43EC-B2D6-35B43517F121}" type="slidenum">
              <a:rPr lang="en-US" sz="1200" u="none"/>
              <a:pPr algn="r" eaLnBrk="1" hangingPunct="1"/>
              <a:t>20</a:t>
            </a:fld>
            <a:endParaRPr lang="en-US" sz="1200" u="none"/>
          </a:p>
        </p:txBody>
      </p:sp>
      <p:sp>
        <p:nvSpPr>
          <p:cNvPr id="20485" name="Slide Number Placeholder 7"/>
          <p:cNvSpPr>
            <a:spLocks noGrp="1"/>
          </p:cNvSpPr>
          <p:nvPr>
            <p:ph type="sldNum" sz="quarter" idx="11"/>
          </p:nvPr>
        </p:nvSpPr>
        <p:spPr>
          <a:noFill/>
        </p:spPr>
        <p:txBody>
          <a:bodyPr/>
          <a:lstStyle/>
          <a:p>
            <a:fld id="{3D16BA16-E423-4576-AAA2-E0F7578BD6DF}" type="slidenum">
              <a:rPr lang="en-US" smtClean="0"/>
              <a:pPr/>
              <a:t>20</a:t>
            </a:fld>
            <a:endParaRPr lang="en-US"/>
          </a:p>
        </p:txBody>
      </p:sp>
      <p:sp>
        <p:nvSpPr>
          <p:cNvPr id="2560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t>Social Agency</a:t>
            </a:r>
            <a:r>
              <a:rPr lang="en-US" sz="2000" dirty="0"/>
              <a:t/>
            </a:r>
            <a:br>
              <a:rPr lang="en-US" sz="2000" dirty="0"/>
            </a:br>
            <a:r>
              <a:rPr lang="en-US" sz="1600" dirty="0"/>
              <a:t/>
            </a:r>
            <a:br>
              <a:rPr lang="en-US" sz="1600" dirty="0"/>
            </a:br>
            <a:r>
              <a:rPr lang="en-US" sz="1600" dirty="0">
                <a:solidFill>
                  <a:schemeClr val="accent4"/>
                </a:solidFill>
              </a:rPr>
              <a:t>Activities and beliefs equip and empower students to create a world that is equitable, </a:t>
            </a:r>
            <a:br>
              <a:rPr lang="en-US" sz="1600" dirty="0">
                <a:solidFill>
                  <a:schemeClr val="accent4"/>
                </a:solidFill>
              </a:rPr>
            </a:br>
            <a:r>
              <a:rPr lang="en-US" sz="1600" dirty="0">
                <a:solidFill>
                  <a:schemeClr val="accent4"/>
                </a:solidFill>
              </a:rPr>
              <a:t>just, democratic, and sustainable. </a:t>
            </a:r>
            <a:r>
              <a:rPr lang="en-US" sz="1600" i="1" dirty="0">
                <a:solidFill>
                  <a:schemeClr val="accent4"/>
                </a:solidFill>
              </a:rPr>
              <a:t>Social Agency </a:t>
            </a:r>
            <a:r>
              <a:rPr lang="en-US" sz="1600" dirty="0">
                <a:solidFill>
                  <a:schemeClr val="accent4"/>
                </a:solidFill>
              </a:rPr>
              <a:t>measures the extent to which students </a:t>
            </a:r>
            <a:br>
              <a:rPr lang="en-US" sz="1600" dirty="0">
                <a:solidFill>
                  <a:schemeClr val="accent4"/>
                </a:solidFill>
              </a:rPr>
            </a:br>
            <a:r>
              <a:rPr lang="en-US" sz="1600" dirty="0">
                <a:solidFill>
                  <a:schemeClr val="accent4"/>
                </a:solidFill>
              </a:rPr>
              <a:t>value political and social involvement as a personal goal.</a:t>
            </a:r>
          </a:p>
        </p:txBody>
      </p:sp>
      <p:sp>
        <p:nvSpPr>
          <p:cNvPr id="12" name="TextBox 1"/>
          <p:cNvSpPr txBox="1"/>
          <p:nvPr/>
        </p:nvSpPr>
        <p:spPr>
          <a:xfrm>
            <a:off x="59436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b="1" dirty="0" smtClean="0">
                <a:solidFill>
                  <a:schemeClr val="tx2"/>
                </a:solidFill>
              </a:rPr>
              <a:t>Construct </a:t>
            </a:r>
            <a:r>
              <a:rPr lang="en-US" sz="1200" b="1" dirty="0">
                <a:solidFill>
                  <a:schemeClr val="tx2"/>
                </a:solidFill>
              </a:rPr>
              <a:t>Items</a:t>
            </a:r>
          </a:p>
          <a:p>
            <a:pPr>
              <a:defRPr/>
            </a:pPr>
            <a:endParaRPr lang="en-US" sz="1200" b="1" dirty="0">
              <a:solidFill>
                <a:schemeClr val="tx2"/>
              </a:solidFill>
            </a:endParaRPr>
          </a:p>
          <a:p>
            <a:pPr>
              <a:buFont typeface="Arial" pitchFamily="34" charset="0"/>
              <a:buChar char="•"/>
              <a:defRPr/>
            </a:pPr>
            <a:r>
              <a:rPr lang="en-US" sz="1200" b="1" u="none" dirty="0">
                <a:solidFill>
                  <a:schemeClr val="tx2"/>
                </a:solidFill>
              </a:rPr>
              <a:t> Participating in a community action program</a:t>
            </a:r>
          </a:p>
          <a:p>
            <a:pPr>
              <a:buFont typeface="Arial" pitchFamily="34" charset="0"/>
              <a:buChar char="•"/>
              <a:defRPr/>
            </a:pPr>
            <a:r>
              <a:rPr lang="en-US" sz="1200" b="1" u="none" dirty="0">
                <a:solidFill>
                  <a:schemeClr val="tx2"/>
                </a:solidFill>
              </a:rPr>
              <a:t> Helping to promote racial understanding</a:t>
            </a:r>
          </a:p>
          <a:p>
            <a:pPr>
              <a:buFont typeface="Arial" pitchFamily="34" charset="0"/>
              <a:buChar char="•"/>
              <a:defRPr/>
            </a:pPr>
            <a:r>
              <a:rPr lang="en-US" sz="1200" b="1" u="none" dirty="0">
                <a:solidFill>
                  <a:schemeClr val="tx2"/>
                </a:solidFill>
              </a:rPr>
              <a:t> Becoming a community leader </a:t>
            </a:r>
          </a:p>
          <a:p>
            <a:pPr>
              <a:buFont typeface="Arial" pitchFamily="34" charset="0"/>
              <a:buChar char="•"/>
              <a:defRPr/>
            </a:pPr>
            <a:r>
              <a:rPr lang="en-US" sz="1200" b="1" u="none" dirty="0">
                <a:solidFill>
                  <a:schemeClr val="tx2"/>
                </a:solidFill>
              </a:rPr>
              <a:t> Keeping up to date with political affairs</a:t>
            </a:r>
          </a:p>
          <a:p>
            <a:pPr>
              <a:buFont typeface="Arial" pitchFamily="34" charset="0"/>
              <a:buChar char="•"/>
              <a:defRPr/>
            </a:pPr>
            <a:r>
              <a:rPr lang="en-US" sz="1200" b="1" u="none" dirty="0">
                <a:solidFill>
                  <a:schemeClr val="tx2"/>
                </a:solidFill>
              </a:rPr>
              <a:t> Influencing social values</a:t>
            </a:r>
          </a:p>
          <a:p>
            <a:pPr>
              <a:buFont typeface="Arial" pitchFamily="34" charset="0"/>
              <a:buChar char="•"/>
              <a:defRPr/>
            </a:pPr>
            <a:r>
              <a:rPr lang="en-US" sz="1200" b="1" u="none" dirty="0">
                <a:solidFill>
                  <a:schemeClr val="tx2"/>
                </a:solidFill>
              </a:rPr>
              <a:t> Helping others who are in difficulty</a:t>
            </a:r>
          </a:p>
        </p:txBody>
      </p:sp>
      <p:graphicFrame>
        <p:nvGraphicFramePr>
          <p:cNvPr id="9" name="Social Agency"/>
          <p:cNvGraphicFramePr>
            <a:graphicFrameLocks/>
          </p:cNvGraphicFramePr>
          <p:nvPr>
            <p:extLst>
              <p:ext uri="{D42A27DB-BD31-4B8C-83A1-F6EECF244321}">
                <p14:modId xmlns:p14="http://schemas.microsoft.com/office/powerpoint/2010/main" val="1718028732"/>
              </p:ext>
            </p:extLst>
          </p:nvPr>
        </p:nvGraphicFramePr>
        <p:xfrm>
          <a:off x="609600" y="1597152"/>
          <a:ext cx="5486400" cy="4041648"/>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5"/>
          <p:cNvSpPr>
            <a:spLocks noChangeArrowheads="1"/>
          </p:cNvSpPr>
          <p:nvPr/>
        </p:nvSpPr>
        <p:spPr bwMode="auto">
          <a:xfrm>
            <a:off x="2743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10" name="Rectangle 9"/>
          <p:cNvSpPr/>
          <p:nvPr/>
        </p:nvSpPr>
        <p:spPr bwMode="auto">
          <a:xfrm>
            <a:off x="838200" y="5181600"/>
            <a:ext cx="152400" cy="152400"/>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a:ln>
                <a:noFill/>
              </a:ln>
              <a:solidFill>
                <a:schemeClr val="tx1"/>
              </a:solidFill>
              <a:effectLst/>
              <a:latin typeface="Garamond" pitchFamily="18" charset="0"/>
            </a:endParaRPr>
          </a:p>
        </p:txBody>
      </p:sp>
      <p:sp>
        <p:nvSpPr>
          <p:cNvPr id="11" name="Rectangle 10"/>
          <p:cNvSpPr/>
          <p:nvPr/>
        </p:nvSpPr>
        <p:spPr bwMode="auto">
          <a:xfrm>
            <a:off x="838200" y="5486400"/>
            <a:ext cx="152400" cy="152400"/>
          </a:xfrm>
          <a:prstGeom prst="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a:ln>
                <a:noFill/>
              </a:ln>
              <a:solidFill>
                <a:schemeClr val="tx1"/>
              </a:solidFill>
              <a:effectLst/>
              <a:latin typeface="Garamond" pitchFamily="18" charset="0"/>
            </a:endParaRPr>
          </a:p>
        </p:txBody>
      </p:sp>
      <p:sp>
        <p:nvSpPr>
          <p:cNvPr id="14" name="Footer Placeholder 13"/>
          <p:cNvSpPr>
            <a:spLocks noGrp="1"/>
          </p:cNvSpPr>
          <p:nvPr>
            <p:ph type="ftr" sz="quarter" idx="10"/>
          </p:nvPr>
        </p:nvSpPr>
        <p:spPr/>
        <p:txBody>
          <a:bodyPr/>
          <a:lstStyle/>
          <a:p>
            <a:pPr>
              <a:defRPr/>
            </a:pPr>
            <a:r>
              <a:rPr lang="en-US" dirty="0"/>
              <a:t>2016 College Senior Survey</a:t>
            </a:r>
          </a:p>
        </p:txBody>
      </p:sp>
    </p:spTree>
    <p:extLst>
      <p:ext uri="{BB962C8B-B14F-4D97-AF65-F5344CB8AC3E}">
        <p14:creationId xmlns:p14="http://schemas.microsoft.com/office/powerpoint/2010/main" val="3723348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3730189F-5518-47D5-A95B-A9C4785EC10E}" type="slidenum">
              <a:rPr lang="en-US" sz="1200" u="none"/>
              <a:pPr algn="r" eaLnBrk="1" hangingPunct="1"/>
              <a:t>21</a:t>
            </a:fld>
            <a:endParaRPr lang="en-US" sz="1200" u="none"/>
          </a:p>
        </p:txBody>
      </p:sp>
      <p:sp>
        <p:nvSpPr>
          <p:cNvPr id="21509" name="Slide Number Placeholder 7"/>
          <p:cNvSpPr>
            <a:spLocks noGrp="1"/>
          </p:cNvSpPr>
          <p:nvPr>
            <p:ph type="sldNum" sz="quarter" idx="11"/>
          </p:nvPr>
        </p:nvSpPr>
        <p:spPr>
          <a:noFill/>
        </p:spPr>
        <p:txBody>
          <a:bodyPr/>
          <a:lstStyle/>
          <a:p>
            <a:fld id="{B64556B5-CB38-4281-A63C-8D213DF8AAFB}" type="slidenum">
              <a:rPr lang="en-US" smtClean="0"/>
              <a:pPr/>
              <a:t>21</a:t>
            </a:fld>
            <a:endParaRPr lang="en-US"/>
          </a:p>
        </p:txBody>
      </p:sp>
      <p:sp>
        <p:nvSpPr>
          <p:cNvPr id="25605" name="Rectangle 2"/>
          <p:cNvSpPr>
            <a:spLocks noGrp="1" noChangeArrowheads="1"/>
          </p:cNvSpPr>
          <p:nvPr>
            <p:ph type="title" idx="4294967295"/>
          </p:nvPr>
        </p:nvSpPr>
        <p:spPr>
          <a:xfrm>
            <a:off x="914400" y="152400"/>
            <a:ext cx="8229600" cy="1296988"/>
          </a:xfrm>
        </p:spPr>
        <p:txBody>
          <a:bodyPr/>
          <a:lstStyle/>
          <a:p>
            <a:pPr eaLnBrk="1" hangingPunct="1">
              <a:defRPr/>
            </a:pPr>
            <a:r>
              <a:rPr lang="en-US" dirty="0"/>
              <a:t> Civic Engagement</a:t>
            </a:r>
            <a:br>
              <a:rPr lang="en-US" dirty="0"/>
            </a:br>
            <a:r>
              <a:rPr lang="en-US" sz="1600" dirty="0">
                <a:solidFill>
                  <a:schemeClr val="accent1">
                    <a:lumMod val="50000"/>
                  </a:schemeClr>
                </a:solidFill>
              </a:rPr>
              <a:t> </a:t>
            </a:r>
            <a:br>
              <a:rPr lang="en-US" sz="1600" dirty="0">
                <a:solidFill>
                  <a:schemeClr val="accent1">
                    <a:lumMod val="50000"/>
                  </a:schemeClr>
                </a:solidFill>
              </a:rPr>
            </a:br>
            <a:r>
              <a:rPr lang="en-US" sz="1600" dirty="0">
                <a:solidFill>
                  <a:schemeClr val="accent4"/>
                </a:solidFill>
              </a:rPr>
              <a:t>Engaged citizens are a critical element in the functioning of our democratic society. </a:t>
            </a:r>
            <a:br>
              <a:rPr lang="en-US" sz="1600" dirty="0">
                <a:solidFill>
                  <a:schemeClr val="accent4"/>
                </a:solidFill>
              </a:rPr>
            </a:br>
            <a:r>
              <a:rPr lang="en-US" sz="1600" i="1" dirty="0">
                <a:solidFill>
                  <a:schemeClr val="accent4"/>
                </a:solidFill>
              </a:rPr>
              <a:t>Civic Engagement </a:t>
            </a:r>
            <a:r>
              <a:rPr lang="en-US" sz="1600" dirty="0">
                <a:solidFill>
                  <a:schemeClr val="accent4"/>
                </a:solidFill>
              </a:rPr>
              <a:t>measures the extent to which students are motivated and involved </a:t>
            </a:r>
            <a:br>
              <a:rPr lang="en-US" sz="1600" dirty="0">
                <a:solidFill>
                  <a:schemeClr val="accent4"/>
                </a:solidFill>
              </a:rPr>
            </a:br>
            <a:r>
              <a:rPr lang="en-US" sz="1600" dirty="0">
                <a:solidFill>
                  <a:schemeClr val="accent4"/>
                </a:solidFill>
              </a:rPr>
              <a:t>in civic, electoral, and political activities. </a:t>
            </a:r>
          </a:p>
        </p:txBody>
      </p:sp>
      <p:sp>
        <p:nvSpPr>
          <p:cNvPr id="12" name="TextBox 1"/>
          <p:cNvSpPr txBox="1"/>
          <p:nvPr/>
        </p:nvSpPr>
        <p:spPr>
          <a:xfrm>
            <a:off x="5867400" y="2514600"/>
            <a:ext cx="32004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b="1" dirty="0" smtClean="0">
                <a:solidFill>
                  <a:schemeClr val="tx2"/>
                </a:solidFill>
              </a:rPr>
              <a:t>Construct </a:t>
            </a:r>
            <a:r>
              <a:rPr lang="en-US" sz="1200" b="1" dirty="0">
                <a:solidFill>
                  <a:schemeClr val="tx2"/>
                </a:solidFill>
              </a:rPr>
              <a:t>Items</a:t>
            </a:r>
          </a:p>
          <a:p>
            <a:pPr>
              <a:defRPr/>
            </a:pPr>
            <a:endParaRPr lang="en-US" sz="1200" b="1" dirty="0">
              <a:solidFill>
                <a:schemeClr val="tx2"/>
              </a:solidFill>
            </a:endParaRPr>
          </a:p>
          <a:p>
            <a:pPr marL="115888" indent="-115888">
              <a:buFont typeface="Arial" pitchFamily="34" charset="0"/>
              <a:buChar char="•"/>
              <a:defRPr/>
            </a:pPr>
            <a:r>
              <a:rPr lang="en-US" sz="1200" b="1" u="none" dirty="0">
                <a:solidFill>
                  <a:schemeClr val="tx2"/>
                </a:solidFill>
              </a:rPr>
              <a:t>I am interested in seeking information about current social and political issues</a:t>
            </a:r>
          </a:p>
          <a:p>
            <a:pPr marL="115888" indent="-115888">
              <a:buFont typeface="Arial" pitchFamily="34" charset="0"/>
              <a:buChar char="•"/>
              <a:defRPr/>
            </a:pPr>
            <a:r>
              <a:rPr lang="en-US" sz="1200" b="1" u="none" dirty="0">
                <a:solidFill>
                  <a:schemeClr val="tx2"/>
                </a:solidFill>
              </a:rPr>
              <a:t>Publicly communicated your opinion about a cause (e.g., blog, email, petition)</a:t>
            </a:r>
          </a:p>
          <a:p>
            <a:pPr marL="115888" indent="-115888">
              <a:buFont typeface="Arial" pitchFamily="34" charset="0"/>
              <a:buChar char="•"/>
              <a:defRPr/>
            </a:pPr>
            <a:r>
              <a:rPr lang="en-US" sz="1200" b="1" u="none" dirty="0">
                <a:solidFill>
                  <a:schemeClr val="tx2"/>
                </a:solidFill>
              </a:rPr>
              <a:t>Worked on a local, state, or national political campaign</a:t>
            </a:r>
          </a:p>
          <a:p>
            <a:pPr marL="115888" indent="-115888">
              <a:buFont typeface="Arial" pitchFamily="34" charset="0"/>
              <a:buChar char="•"/>
              <a:defRPr/>
            </a:pPr>
            <a:r>
              <a:rPr lang="en-US" sz="1200" b="1" u="none" dirty="0">
                <a:solidFill>
                  <a:schemeClr val="tx2"/>
                </a:solidFill>
              </a:rPr>
              <a:t>Demonstrated for a cause (e.g., boycott, rally, protest)</a:t>
            </a:r>
          </a:p>
          <a:p>
            <a:pPr marL="115888" indent="-115888">
              <a:buFont typeface="Arial" pitchFamily="34" charset="0"/>
              <a:buChar char="•"/>
              <a:defRPr/>
            </a:pPr>
            <a:r>
              <a:rPr lang="en-US" sz="1200" b="1" u="none" dirty="0">
                <a:solidFill>
                  <a:schemeClr val="tx2"/>
                </a:solidFill>
              </a:rPr>
              <a:t>Goal: Keeping up to date with political affairs</a:t>
            </a:r>
          </a:p>
          <a:p>
            <a:pPr marL="115888" indent="-115888">
              <a:buFont typeface="Arial" pitchFamily="34" charset="0"/>
              <a:buChar char="•"/>
              <a:defRPr/>
            </a:pPr>
            <a:r>
              <a:rPr lang="en-US" sz="1200" b="1" u="none" dirty="0">
                <a:solidFill>
                  <a:schemeClr val="tx2"/>
                </a:solidFill>
              </a:rPr>
              <a:t>Goal: Influencing social values</a:t>
            </a:r>
          </a:p>
          <a:p>
            <a:pPr marL="115888" indent="-115888">
              <a:buFont typeface="Arial" pitchFamily="34" charset="0"/>
              <a:buChar char="•"/>
              <a:defRPr/>
            </a:pPr>
            <a:r>
              <a:rPr lang="en-US" sz="1200" b="1" u="none" dirty="0">
                <a:solidFill>
                  <a:schemeClr val="tx2"/>
                </a:solidFill>
              </a:rPr>
              <a:t>Helped raise money for a cause or campaign</a:t>
            </a:r>
          </a:p>
          <a:p>
            <a:pPr marL="115888" indent="-115888">
              <a:buFont typeface="Arial" pitchFamily="34" charset="0"/>
              <a:buChar char="•"/>
              <a:defRPr/>
            </a:pPr>
            <a:r>
              <a:rPr lang="en-US" sz="1200" b="1" u="none" dirty="0">
                <a:solidFill>
                  <a:schemeClr val="tx2"/>
                </a:solidFill>
              </a:rPr>
              <a:t>Performed volunteer or community service work</a:t>
            </a:r>
          </a:p>
        </p:txBody>
      </p:sp>
      <p:graphicFrame>
        <p:nvGraphicFramePr>
          <p:cNvPr id="9" name="Civic Engagement"/>
          <p:cNvGraphicFramePr>
            <a:graphicFrameLocks/>
          </p:cNvGraphicFramePr>
          <p:nvPr>
            <p:extLst>
              <p:ext uri="{D42A27DB-BD31-4B8C-83A1-F6EECF244321}">
                <p14:modId xmlns:p14="http://schemas.microsoft.com/office/powerpoint/2010/main" val="1424628523"/>
              </p:ext>
            </p:extLst>
          </p:nvPr>
        </p:nvGraphicFramePr>
        <p:xfrm>
          <a:off x="457200" y="1629590"/>
          <a:ext cx="4876800" cy="408541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5"/>
          <p:cNvSpPr>
            <a:spLocks noChangeArrowheads="1"/>
          </p:cNvSpPr>
          <p:nvPr/>
        </p:nvSpPr>
        <p:spPr bwMode="auto">
          <a:xfrm>
            <a:off x="1828800" y="59436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4"/>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dirty="0" smtClean="0"/>
              <a:t>2017 College Senior Survey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767AF5C-4DAA-4800-90A9-DF45B5D1AA46}" type="slidenum">
              <a:rPr lang="en-US" sz="1200" u="none"/>
              <a:pPr algn="r" eaLnBrk="1" hangingPunct="1"/>
              <a:t>22</a:t>
            </a:fld>
            <a:endParaRPr lang="en-US" sz="1200" u="none"/>
          </a:p>
        </p:txBody>
      </p:sp>
      <p:sp>
        <p:nvSpPr>
          <p:cNvPr id="22533" name="Slide Number Placeholder 7"/>
          <p:cNvSpPr>
            <a:spLocks noGrp="1"/>
          </p:cNvSpPr>
          <p:nvPr>
            <p:ph type="sldNum" sz="quarter" idx="11"/>
          </p:nvPr>
        </p:nvSpPr>
        <p:spPr>
          <a:noFill/>
        </p:spPr>
        <p:txBody>
          <a:bodyPr/>
          <a:lstStyle/>
          <a:p>
            <a:fld id="{98D7BB82-063F-4CC1-B1F3-BD78F17628DE}" type="slidenum">
              <a:rPr lang="en-US" smtClean="0"/>
              <a:pPr/>
              <a:t>22</a:t>
            </a:fld>
            <a:endParaRPr lang="en-US"/>
          </a:p>
        </p:txBody>
      </p:sp>
      <p:sp>
        <p:nvSpPr>
          <p:cNvPr id="3"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t>Civic Awareness</a:t>
            </a:r>
            <a:br>
              <a:rPr lang="en-US" dirty="0"/>
            </a:br>
            <a:r>
              <a:rPr lang="en-US" sz="1600" dirty="0">
                <a:solidFill>
                  <a:schemeClr val="accent1"/>
                </a:solidFill>
              </a:rPr>
              <a:t> </a:t>
            </a:r>
            <a:br>
              <a:rPr lang="en-US" sz="1600" dirty="0">
                <a:solidFill>
                  <a:schemeClr val="accent1"/>
                </a:solidFill>
              </a:rPr>
            </a:br>
            <a:r>
              <a:rPr lang="en-US" sz="1600" dirty="0">
                <a:solidFill>
                  <a:schemeClr val="accent4"/>
                </a:solidFill>
              </a:rPr>
              <a:t>The ability to evaluate, question, and develop solutions affecting local and global communities is an important skill. </a:t>
            </a:r>
            <a:r>
              <a:rPr lang="en-US" sz="1600" i="1" dirty="0">
                <a:solidFill>
                  <a:schemeClr val="accent4"/>
                </a:solidFill>
              </a:rPr>
              <a:t>Civic Awareness </a:t>
            </a:r>
            <a:r>
              <a:rPr lang="en-US" sz="1600" dirty="0">
                <a:solidFill>
                  <a:schemeClr val="accent4"/>
                </a:solidFill>
              </a:rPr>
              <a:t>measures students’ understanding </a:t>
            </a:r>
            <a:br>
              <a:rPr lang="en-US" sz="1600" dirty="0">
                <a:solidFill>
                  <a:schemeClr val="accent4"/>
                </a:solidFill>
              </a:rPr>
            </a:br>
            <a:r>
              <a:rPr lang="en-US" sz="1600" dirty="0">
                <a:solidFill>
                  <a:schemeClr val="accent4"/>
                </a:solidFill>
              </a:rPr>
              <a:t>of the issues facing their community, nation, and the world. </a:t>
            </a:r>
          </a:p>
        </p:txBody>
      </p:sp>
      <p:sp>
        <p:nvSpPr>
          <p:cNvPr id="10"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9" name="Rectangle 8"/>
          <p:cNvSpPr/>
          <p:nvPr/>
        </p:nvSpPr>
        <p:spPr>
          <a:xfrm>
            <a:off x="5943600" y="2514600"/>
            <a:ext cx="2895600" cy="1384995"/>
          </a:xfrm>
          <a:prstGeom prst="rect">
            <a:avLst/>
          </a:prstGeom>
        </p:spPr>
        <p:txBody>
          <a:bodyPr wrap="square">
            <a:spAutoFit/>
          </a:bodyPr>
          <a:lstStyle/>
          <a:p>
            <a:pPr algn="ctr">
              <a:defRPr/>
            </a:pPr>
            <a:r>
              <a:rPr lang="en-US" sz="1400" b="1" dirty="0" smtClean="0">
                <a:solidFill>
                  <a:schemeClr val="tx2"/>
                </a:solidFill>
              </a:rPr>
              <a:t>Construct </a:t>
            </a:r>
            <a:r>
              <a:rPr lang="en-US" sz="1400" b="1" dirty="0">
                <a:solidFill>
                  <a:schemeClr val="tx2"/>
                </a:solidFill>
              </a:rPr>
              <a:t>Items</a:t>
            </a:r>
          </a:p>
          <a:p>
            <a:pPr>
              <a:defRPr/>
            </a:pPr>
            <a:endParaRPr lang="en-US" sz="1400" b="1" dirty="0">
              <a:solidFill>
                <a:schemeClr val="tx2"/>
              </a:solidFill>
            </a:endParaRPr>
          </a:p>
          <a:p>
            <a:pPr>
              <a:buFont typeface="Arial" pitchFamily="34" charset="0"/>
              <a:buChar char="•"/>
              <a:defRPr/>
            </a:pPr>
            <a:r>
              <a:rPr lang="en-US" sz="1400" b="1" u="none" dirty="0">
                <a:solidFill>
                  <a:schemeClr val="tx2"/>
                </a:solidFill>
              </a:rPr>
              <a:t> Understanding of national issues</a:t>
            </a:r>
          </a:p>
          <a:p>
            <a:pPr>
              <a:buFont typeface="Arial" pitchFamily="34" charset="0"/>
              <a:buChar char="•"/>
              <a:defRPr/>
            </a:pPr>
            <a:r>
              <a:rPr lang="en-US" sz="1400" b="1" u="none" dirty="0">
                <a:solidFill>
                  <a:schemeClr val="tx2"/>
                </a:solidFill>
              </a:rPr>
              <a:t> Understanding of global issues</a:t>
            </a:r>
          </a:p>
          <a:p>
            <a:pPr marL="53975" indent="-53975">
              <a:buFont typeface="Arial" pitchFamily="34" charset="0"/>
              <a:buChar char="•"/>
              <a:defRPr/>
            </a:pPr>
            <a:r>
              <a:rPr lang="en-US" sz="1400" b="1" u="none" dirty="0">
                <a:solidFill>
                  <a:schemeClr val="tx2"/>
                </a:solidFill>
              </a:rPr>
              <a:t> Understanding of the problems </a:t>
            </a:r>
            <a:r>
              <a:rPr lang="en-US" sz="1400" b="1" u="none" dirty="0" smtClean="0">
                <a:solidFill>
                  <a:schemeClr val="tx2"/>
                </a:solidFill>
              </a:rPr>
              <a:t>facing your community</a:t>
            </a:r>
            <a:endParaRPr lang="en-US" sz="1400" b="1" dirty="0">
              <a:solidFill>
                <a:schemeClr val="tx2"/>
              </a:solidFill>
            </a:endParaRPr>
          </a:p>
        </p:txBody>
      </p:sp>
      <p:graphicFrame>
        <p:nvGraphicFramePr>
          <p:cNvPr id="11" name="Civic Awareness"/>
          <p:cNvGraphicFramePr>
            <a:graphicFrameLocks noChangeAspect="1"/>
          </p:cNvGraphicFramePr>
          <p:nvPr>
            <p:custDataLst>
              <p:tags r:id="rId1"/>
            </p:custDataLst>
            <p:extLst>
              <p:ext uri="{D42A27DB-BD31-4B8C-83A1-F6EECF244321}">
                <p14:modId xmlns:p14="http://schemas.microsoft.com/office/powerpoint/2010/main" val="3120589903"/>
              </p:ext>
            </p:extLst>
          </p:nvPr>
        </p:nvGraphicFramePr>
        <p:xfrm>
          <a:off x="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E4464B12-7E79-438E-B4D1-B277F7DB6DF4}" type="slidenum">
              <a:rPr lang="en-US" sz="1200" u="none"/>
              <a:pPr algn="r" eaLnBrk="1" hangingPunct="1"/>
              <a:t>23</a:t>
            </a:fld>
            <a:endParaRPr lang="en-US" sz="1200" u="none"/>
          </a:p>
        </p:txBody>
      </p:sp>
      <p:sp>
        <p:nvSpPr>
          <p:cNvPr id="23557" name="Slide Number Placeholder 7"/>
          <p:cNvSpPr>
            <a:spLocks noGrp="1"/>
          </p:cNvSpPr>
          <p:nvPr>
            <p:ph type="sldNum" sz="quarter" idx="11"/>
          </p:nvPr>
        </p:nvSpPr>
        <p:spPr>
          <a:noFill/>
        </p:spPr>
        <p:txBody>
          <a:bodyPr/>
          <a:lstStyle/>
          <a:p>
            <a:fld id="{CFBC91F2-F3BD-46D8-A0E5-6A4FC63F1785}" type="slidenum">
              <a:rPr lang="en-US" smtClean="0"/>
              <a:pPr/>
              <a:t>23</a:t>
            </a:fld>
            <a:endParaRPr lang="en-US"/>
          </a:p>
        </p:txBody>
      </p:sp>
      <p:sp>
        <p:nvSpPr>
          <p:cNvPr id="27653" name="Rectangle 2"/>
          <p:cNvSpPr>
            <a:spLocks noGrp="1" noChangeArrowheads="1"/>
          </p:cNvSpPr>
          <p:nvPr>
            <p:ph type="title" idx="4294967295"/>
          </p:nvPr>
        </p:nvSpPr>
        <p:spPr>
          <a:xfrm>
            <a:off x="914400" y="228600"/>
            <a:ext cx="8229600" cy="1143000"/>
          </a:xfrm>
        </p:spPr>
        <p:txBody>
          <a:bodyPr/>
          <a:lstStyle/>
          <a:p>
            <a:pPr eaLnBrk="1" hangingPunct="1">
              <a:defRPr/>
            </a:pPr>
            <a:r>
              <a:rPr lang="en-US" dirty="0"/>
              <a:t>Leadership</a:t>
            </a:r>
            <a:r>
              <a:rPr lang="en-US" sz="2000" dirty="0"/>
              <a:t/>
            </a:r>
            <a:br>
              <a:rPr lang="en-US" sz="2000" dirty="0"/>
            </a:br>
            <a:r>
              <a:rPr lang="en-US" sz="2000" dirty="0"/>
              <a:t/>
            </a:r>
            <a:br>
              <a:rPr lang="en-US" sz="2000" dirty="0"/>
            </a:br>
            <a:r>
              <a:rPr lang="en-US" sz="1600" i="1" dirty="0">
                <a:solidFill>
                  <a:schemeClr val="accent4"/>
                </a:solidFill>
              </a:rPr>
              <a:t>Leadership</a:t>
            </a:r>
            <a:r>
              <a:rPr lang="en-US" sz="1600" dirty="0">
                <a:solidFill>
                  <a:schemeClr val="accent4"/>
                </a:solidFill>
              </a:rPr>
              <a:t> measures students' beliefs about their leadership development and </a:t>
            </a:r>
            <a:br>
              <a:rPr lang="en-US" sz="1600" dirty="0">
                <a:solidFill>
                  <a:schemeClr val="accent4"/>
                </a:solidFill>
              </a:rPr>
            </a:br>
            <a:r>
              <a:rPr lang="en-US" sz="1600" dirty="0">
                <a:solidFill>
                  <a:schemeClr val="accent4"/>
                </a:solidFill>
              </a:rPr>
              <a:t>capability, and their experiences as a leader. </a:t>
            </a:r>
          </a:p>
        </p:txBody>
      </p:sp>
      <p:sp>
        <p:nvSpPr>
          <p:cNvPr id="12" name="TextBox 1"/>
          <p:cNvSpPr txBox="1"/>
          <p:nvPr/>
        </p:nvSpPr>
        <p:spPr>
          <a:xfrm>
            <a:off x="5943600" y="2514600"/>
            <a:ext cx="2971800" cy="299878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400" b="1" dirty="0" smtClean="0">
                <a:solidFill>
                  <a:schemeClr val="tx2"/>
                </a:solidFill>
              </a:rPr>
              <a:t>Construct </a:t>
            </a:r>
            <a:r>
              <a:rPr lang="en-US" sz="1400" b="1" dirty="0">
                <a:solidFill>
                  <a:schemeClr val="tx2"/>
                </a:solidFill>
              </a:rPr>
              <a:t>Items</a:t>
            </a:r>
          </a:p>
          <a:p>
            <a:pPr>
              <a:defRPr/>
            </a:pPr>
            <a:endParaRPr lang="en-US" sz="1400" b="1" dirty="0">
              <a:solidFill>
                <a:schemeClr val="tx2"/>
              </a:solidFill>
            </a:endParaRPr>
          </a:p>
          <a:p>
            <a:pPr marL="115888" indent="-115888">
              <a:buFont typeface="Arial" pitchFamily="34" charset="0"/>
              <a:buChar char="•"/>
              <a:defRPr/>
            </a:pPr>
            <a:r>
              <a:rPr lang="en-US" sz="1400" b="1" u="none" dirty="0" smtClean="0">
                <a:solidFill>
                  <a:schemeClr val="tx2"/>
                </a:solidFill>
              </a:rPr>
              <a:t>Self-rated </a:t>
            </a:r>
            <a:r>
              <a:rPr lang="en-US" sz="1400" b="1" u="none" dirty="0">
                <a:solidFill>
                  <a:schemeClr val="tx2"/>
                </a:solidFill>
              </a:rPr>
              <a:t>leadership ability </a:t>
            </a:r>
            <a:endParaRPr lang="en-US" sz="1400" b="1" u="none" dirty="0" smtClean="0">
              <a:solidFill>
                <a:schemeClr val="tx2"/>
              </a:solidFill>
            </a:endParaRPr>
          </a:p>
          <a:p>
            <a:pPr marL="115888" indent="-115888">
              <a:buFont typeface="Arial" pitchFamily="34" charset="0"/>
              <a:buChar char="•"/>
              <a:defRPr/>
            </a:pPr>
            <a:r>
              <a:rPr lang="en-US" sz="1400" b="1" u="none" dirty="0" smtClean="0">
                <a:solidFill>
                  <a:schemeClr val="tx2"/>
                </a:solidFill>
              </a:rPr>
              <a:t>I </a:t>
            </a:r>
            <a:r>
              <a:rPr lang="en-US" sz="1400" b="1" u="none" dirty="0">
                <a:solidFill>
                  <a:schemeClr val="tx2"/>
                </a:solidFill>
              </a:rPr>
              <a:t>have effectively led a group to </a:t>
            </a:r>
            <a:r>
              <a:rPr lang="en-US" sz="1400" b="1" u="none" dirty="0" smtClean="0">
                <a:solidFill>
                  <a:schemeClr val="tx2"/>
                </a:solidFill>
              </a:rPr>
              <a:t>a common purpose</a:t>
            </a:r>
            <a:endParaRPr lang="en-US" sz="1400" b="1" u="none" dirty="0">
              <a:solidFill>
                <a:schemeClr val="tx2"/>
              </a:solidFill>
            </a:endParaRPr>
          </a:p>
          <a:p>
            <a:pPr marL="115888" indent="-115888">
              <a:buFont typeface="Arial" pitchFamily="34" charset="0"/>
              <a:buChar char="•"/>
              <a:defRPr/>
            </a:pPr>
            <a:r>
              <a:rPr lang="en-US" sz="1400" b="1" u="none" dirty="0" smtClean="0">
                <a:solidFill>
                  <a:schemeClr val="tx2"/>
                </a:solidFill>
              </a:rPr>
              <a:t>Held a leadership position in an organization</a:t>
            </a:r>
            <a:endParaRPr lang="en-US" sz="1400" b="1" u="none" dirty="0">
              <a:solidFill>
                <a:schemeClr val="tx2"/>
              </a:solidFill>
            </a:endParaRPr>
          </a:p>
          <a:p>
            <a:pPr marL="115888" indent="-115888">
              <a:buFont typeface="Arial" pitchFamily="34" charset="0"/>
              <a:buChar char="•"/>
              <a:defRPr/>
            </a:pPr>
            <a:r>
              <a:rPr lang="en-US" sz="1400" b="1" u="none" dirty="0" smtClean="0">
                <a:solidFill>
                  <a:schemeClr val="tx2"/>
                </a:solidFill>
              </a:rPr>
              <a:t>Participated </a:t>
            </a:r>
            <a:r>
              <a:rPr lang="en-US" sz="1400" b="1" u="none" dirty="0">
                <a:solidFill>
                  <a:schemeClr val="tx2"/>
                </a:solidFill>
              </a:rPr>
              <a:t>in leadership training </a:t>
            </a:r>
          </a:p>
        </p:txBody>
      </p:sp>
      <p:graphicFrame>
        <p:nvGraphicFramePr>
          <p:cNvPr id="9" name="Leadership"/>
          <p:cNvGraphicFramePr>
            <a:graphicFrameLocks noChangeAspect="1"/>
          </p:cNvGraphicFramePr>
          <p:nvPr>
            <p:custDataLst>
              <p:tags r:id="rId1"/>
            </p:custDataLst>
            <p:extLst>
              <p:ext uri="{D42A27DB-BD31-4B8C-83A1-F6EECF244321}">
                <p14:modId xmlns:p14="http://schemas.microsoft.com/office/powerpoint/2010/main" val="1607117380"/>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A750CF36-CAD9-4ACD-8F85-B8ACC79B5DE7}" type="slidenum">
              <a:rPr lang="en-US" sz="1200" u="none"/>
              <a:pPr algn="r" eaLnBrk="1" hangingPunct="1"/>
              <a:t>24</a:t>
            </a:fld>
            <a:endParaRPr lang="en-US" sz="1200" u="none"/>
          </a:p>
        </p:txBody>
      </p:sp>
      <p:sp>
        <p:nvSpPr>
          <p:cNvPr id="30724" name="Slide Number Placeholder 9"/>
          <p:cNvSpPr>
            <a:spLocks noGrp="1"/>
          </p:cNvSpPr>
          <p:nvPr>
            <p:ph type="sldNum" sz="quarter" idx="11"/>
          </p:nvPr>
        </p:nvSpPr>
        <p:spPr>
          <a:noFill/>
        </p:spPr>
        <p:txBody>
          <a:bodyPr/>
          <a:lstStyle/>
          <a:p>
            <a:fld id="{EAF27D77-5C47-4F1C-B19D-067E717EA89B}" type="slidenum">
              <a:rPr lang="en-US" smtClean="0"/>
              <a:pPr/>
              <a:t>24</a:t>
            </a:fld>
            <a:endParaRPr lang="en-US"/>
          </a:p>
        </p:txBody>
      </p:sp>
      <p:sp>
        <p:nvSpPr>
          <p:cNvPr id="41990"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t>Health and Wellness </a:t>
            </a:r>
            <a:r>
              <a:rPr lang="en-US" sz="1600" dirty="0"/>
              <a:t/>
            </a:r>
            <a:br>
              <a:rPr lang="en-US" sz="1600" dirty="0"/>
            </a:br>
            <a:r>
              <a:rPr lang="en-US" sz="1600" dirty="0"/>
              <a:t/>
            </a:r>
            <a:br>
              <a:rPr lang="en-US" sz="1600" dirty="0"/>
            </a:br>
            <a:r>
              <a:rPr lang="en-US" sz="1600" dirty="0">
                <a:solidFill>
                  <a:schemeClr val="accent4"/>
                </a:solidFill>
              </a:rPr>
              <a:t>Students’ physical and emotional well-being can affect many important aspects of </a:t>
            </a:r>
            <a:br>
              <a:rPr lang="en-US" sz="1600" dirty="0">
                <a:solidFill>
                  <a:schemeClr val="accent4"/>
                </a:solidFill>
              </a:rPr>
            </a:br>
            <a:r>
              <a:rPr lang="en-US" sz="1600" dirty="0">
                <a:solidFill>
                  <a:schemeClr val="accent4"/>
                </a:solidFill>
              </a:rPr>
              <a:t>the student experience, including academic performance and persistence. These items </a:t>
            </a:r>
            <a:br>
              <a:rPr lang="en-US" sz="1600" dirty="0">
                <a:solidFill>
                  <a:schemeClr val="accent4"/>
                </a:solidFill>
              </a:rPr>
            </a:br>
            <a:r>
              <a:rPr lang="en-US" sz="1600" dirty="0">
                <a:solidFill>
                  <a:schemeClr val="accent4"/>
                </a:solidFill>
              </a:rPr>
              <a:t>gauge student behaviors, attitudes, and experiences related to health and wellness.</a:t>
            </a:r>
            <a:endParaRPr lang="en-US" sz="1200" dirty="0">
              <a:solidFill>
                <a:schemeClr val="accent4"/>
              </a:solidFill>
            </a:endParaRPr>
          </a:p>
        </p:txBody>
      </p:sp>
      <p:graphicFrame>
        <p:nvGraphicFramePr>
          <p:cNvPr id="11" name="Health and Wellness"/>
          <p:cNvGraphicFramePr>
            <a:graphicFrameLocks noChangeAspect="1"/>
          </p:cNvGraphicFramePr>
          <p:nvPr>
            <p:extLst>
              <p:ext uri="{D42A27DB-BD31-4B8C-83A1-F6EECF244321}">
                <p14:modId xmlns:p14="http://schemas.microsoft.com/office/powerpoint/2010/main" val="1410346807"/>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1993" name="TextBox 9"/>
          <p:cNvSpPr txBox="1">
            <a:spLocks noChangeArrowheads="1"/>
          </p:cNvSpPr>
          <p:nvPr/>
        </p:nvSpPr>
        <p:spPr bwMode="auto">
          <a:xfrm>
            <a:off x="3962400" y="5257800"/>
            <a:ext cx="1752600" cy="307975"/>
          </a:xfrm>
          <a:prstGeom prst="rect">
            <a:avLst/>
          </a:prstGeom>
          <a:noFill/>
          <a:ln w="9525">
            <a:noFill/>
            <a:miter lim="800000"/>
            <a:headEnd/>
            <a:tailEnd/>
          </a:ln>
        </p:spPr>
        <p:txBody>
          <a:bodyPr>
            <a:spAutoFit/>
          </a:bodyPr>
          <a:lstStyle/>
          <a:p>
            <a:pPr algn="ctr">
              <a:defRPr/>
            </a:pPr>
            <a:r>
              <a:rPr lang="en-US" sz="1400" b="1" u="none" dirty="0">
                <a:solidFill>
                  <a:schemeClr val="tx2"/>
                </a:solidFill>
              </a:rPr>
              <a:t>Felt depressed</a:t>
            </a:r>
          </a:p>
        </p:txBody>
      </p:sp>
      <p:sp>
        <p:nvSpPr>
          <p:cNvPr id="41994" name="TextBox 10"/>
          <p:cNvSpPr txBox="1">
            <a:spLocks noChangeArrowheads="1"/>
          </p:cNvSpPr>
          <p:nvPr/>
        </p:nvSpPr>
        <p:spPr bwMode="auto">
          <a:xfrm>
            <a:off x="1066800" y="5181600"/>
            <a:ext cx="1905000" cy="523875"/>
          </a:xfrm>
          <a:prstGeom prst="rect">
            <a:avLst/>
          </a:prstGeom>
          <a:noFill/>
          <a:ln w="9525">
            <a:noFill/>
            <a:miter lim="800000"/>
            <a:headEnd/>
            <a:tailEnd/>
          </a:ln>
        </p:spPr>
        <p:txBody>
          <a:bodyPr>
            <a:spAutoFit/>
          </a:bodyPr>
          <a:lstStyle/>
          <a:p>
            <a:pPr algn="ctr">
              <a:defRPr/>
            </a:pPr>
            <a:r>
              <a:rPr lang="en-US" sz="1400" b="1" u="none" dirty="0">
                <a:solidFill>
                  <a:schemeClr val="tx2"/>
                </a:solidFill>
              </a:rPr>
              <a:t>Felt overwhelmed </a:t>
            </a:r>
          </a:p>
          <a:p>
            <a:pPr algn="ctr">
              <a:defRPr/>
            </a:pPr>
            <a:r>
              <a:rPr lang="en-US" sz="1400" b="1" u="none" dirty="0">
                <a:solidFill>
                  <a:schemeClr val="tx2"/>
                </a:solidFill>
              </a:rPr>
              <a:t>by all I had to do</a:t>
            </a:r>
          </a:p>
        </p:txBody>
      </p:sp>
      <p:sp>
        <p:nvSpPr>
          <p:cNvPr id="41995" name="TextBox 11"/>
          <p:cNvSpPr txBox="1">
            <a:spLocks noChangeArrowheads="1"/>
          </p:cNvSpPr>
          <p:nvPr/>
        </p:nvSpPr>
        <p:spPr bwMode="auto">
          <a:xfrm>
            <a:off x="6705600" y="5181600"/>
            <a:ext cx="1905000" cy="523875"/>
          </a:xfrm>
          <a:prstGeom prst="rect">
            <a:avLst/>
          </a:prstGeom>
          <a:noFill/>
          <a:ln w="9525">
            <a:noFill/>
            <a:miter lim="800000"/>
            <a:headEnd/>
            <a:tailEnd/>
          </a:ln>
        </p:spPr>
        <p:txBody>
          <a:bodyPr>
            <a:spAutoFit/>
          </a:bodyPr>
          <a:lstStyle/>
          <a:p>
            <a:pPr algn="ctr">
              <a:defRPr/>
            </a:pPr>
            <a:r>
              <a:rPr lang="en-US" sz="1400" b="1" u="none" dirty="0">
                <a:solidFill>
                  <a:schemeClr val="tx2"/>
                </a:solidFill>
              </a:rPr>
              <a:t>Sought personal counseling</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Frequently</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Occasionally</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64BF7A-D49D-4DDB-BB92-1B89D9B651A1}" type="slidenum">
              <a:rPr lang="en-US" sz="1200" u="none"/>
              <a:pPr algn="r" eaLnBrk="1" hangingPunct="1"/>
              <a:t>25</a:t>
            </a:fld>
            <a:endParaRPr lang="en-US" sz="1200" u="none"/>
          </a:p>
        </p:txBody>
      </p:sp>
      <p:sp>
        <p:nvSpPr>
          <p:cNvPr id="31748" name="Slide Number Placeholder 8"/>
          <p:cNvSpPr>
            <a:spLocks noGrp="1"/>
          </p:cNvSpPr>
          <p:nvPr>
            <p:ph type="sldNum" sz="quarter" idx="11"/>
          </p:nvPr>
        </p:nvSpPr>
        <p:spPr>
          <a:noFill/>
        </p:spPr>
        <p:txBody>
          <a:bodyPr/>
          <a:lstStyle/>
          <a:p>
            <a:fld id="{2D8BAE5F-ECEC-4AB3-A960-98F725BA3ADE}" type="slidenum">
              <a:rPr lang="en-US" smtClean="0"/>
              <a:pPr/>
              <a:t>25</a:t>
            </a:fld>
            <a:endParaRPr lang="en-US"/>
          </a:p>
        </p:txBody>
      </p:sp>
      <p:sp>
        <p:nvSpPr>
          <p:cNvPr id="43014"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t>Health and Wellness</a:t>
            </a:r>
            <a:r>
              <a:rPr lang="en-US" sz="2000" dirty="0"/>
              <a:t/>
            </a:r>
            <a:br>
              <a:rPr lang="en-US" sz="2000" dirty="0"/>
            </a:br>
            <a:r>
              <a:rPr lang="en-US" sz="1600" dirty="0"/>
              <a:t/>
            </a:r>
            <a:br>
              <a:rPr lang="en-US" sz="1600" dirty="0"/>
            </a:br>
            <a:r>
              <a:rPr lang="en-US" sz="1600" dirty="0">
                <a:solidFill>
                  <a:schemeClr val="accent4"/>
                </a:solidFill>
              </a:rPr>
              <a:t>Students’ physical and emotional well-being can affect many important aspects of </a:t>
            </a:r>
            <a:br>
              <a:rPr lang="en-US" sz="1600" dirty="0">
                <a:solidFill>
                  <a:schemeClr val="accent4"/>
                </a:solidFill>
              </a:rPr>
            </a:br>
            <a:r>
              <a:rPr lang="en-US" sz="1600" dirty="0">
                <a:solidFill>
                  <a:schemeClr val="accent4"/>
                </a:solidFill>
              </a:rPr>
              <a:t>the student experience, including academic performance and persistence. These items </a:t>
            </a:r>
            <a:br>
              <a:rPr lang="en-US" sz="1600" dirty="0">
                <a:solidFill>
                  <a:schemeClr val="accent4"/>
                </a:solidFill>
              </a:rPr>
            </a:br>
            <a:r>
              <a:rPr lang="en-US" sz="1600" dirty="0">
                <a:solidFill>
                  <a:schemeClr val="accent4"/>
                </a:solidFill>
              </a:rPr>
              <a:t>gauge student behaviors, attitudes, and experiences related to health and wellness.</a:t>
            </a:r>
            <a:endParaRPr lang="en-US" sz="1200" dirty="0">
              <a:solidFill>
                <a:schemeClr val="accent4"/>
              </a:solidFill>
            </a:endParaRPr>
          </a:p>
        </p:txBody>
      </p:sp>
      <p:graphicFrame>
        <p:nvGraphicFramePr>
          <p:cNvPr id="10" name="Health and Wellness"/>
          <p:cNvGraphicFramePr>
            <a:graphicFrameLocks noChangeAspect="1"/>
          </p:cNvGraphicFramePr>
          <p:nvPr>
            <p:extLst>
              <p:ext uri="{D42A27DB-BD31-4B8C-83A1-F6EECF244321}">
                <p14:modId xmlns:p14="http://schemas.microsoft.com/office/powerpoint/2010/main" val="225025717"/>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3017" name="Rectangle 7"/>
          <p:cNvSpPr>
            <a:spLocks noChangeArrowheads="1"/>
          </p:cNvSpPr>
          <p:nvPr/>
        </p:nvSpPr>
        <p:spPr bwMode="auto">
          <a:xfrm>
            <a:off x="1600200" y="5029200"/>
            <a:ext cx="2438400" cy="533400"/>
          </a:xfrm>
          <a:prstGeom prst="rect">
            <a:avLst/>
          </a:prstGeom>
          <a:noFill/>
          <a:ln w="9525">
            <a:noFill/>
            <a:miter lim="800000"/>
            <a:headEnd/>
            <a:tailEnd/>
          </a:ln>
        </p:spPr>
        <p:txBody>
          <a:bodyPr anchor="ctr"/>
          <a:lstStyle/>
          <a:p>
            <a:pPr algn="ctr" fontAlgn="ctr">
              <a:defRPr/>
            </a:pPr>
            <a:r>
              <a:rPr lang="en-US" sz="1400" b="1" u="none" dirty="0" smtClean="0">
                <a:solidFill>
                  <a:schemeClr val="tx2"/>
                </a:solidFill>
              </a:rPr>
              <a:t>Self-rated Emotional </a:t>
            </a:r>
            <a:r>
              <a:rPr lang="en-US" sz="1400" b="1" u="none" dirty="0">
                <a:solidFill>
                  <a:schemeClr val="tx2"/>
                </a:solidFill>
              </a:rPr>
              <a:t>health</a:t>
            </a:r>
          </a:p>
        </p:txBody>
      </p:sp>
      <p:sp>
        <p:nvSpPr>
          <p:cNvPr id="43018" name="Rectangle 8"/>
          <p:cNvSpPr>
            <a:spLocks noChangeArrowheads="1"/>
          </p:cNvSpPr>
          <p:nvPr/>
        </p:nvSpPr>
        <p:spPr bwMode="auto">
          <a:xfrm>
            <a:off x="5715000" y="5029200"/>
            <a:ext cx="2286000" cy="533400"/>
          </a:xfrm>
          <a:prstGeom prst="rect">
            <a:avLst/>
          </a:prstGeom>
          <a:noFill/>
          <a:ln w="9525">
            <a:noFill/>
            <a:miter lim="800000"/>
            <a:headEnd/>
            <a:tailEnd/>
          </a:ln>
        </p:spPr>
        <p:txBody>
          <a:bodyPr anchor="ctr"/>
          <a:lstStyle/>
          <a:p>
            <a:pPr algn="ctr" fontAlgn="ctr">
              <a:defRPr/>
            </a:pPr>
            <a:r>
              <a:rPr lang="en-US" sz="1400" b="1" u="none" dirty="0" smtClean="0">
                <a:solidFill>
                  <a:schemeClr val="tx2"/>
                </a:solidFill>
              </a:rPr>
              <a:t>Self-rated Physical </a:t>
            </a:r>
            <a:r>
              <a:rPr lang="en-US" sz="1400" b="1" u="none" dirty="0">
                <a:solidFill>
                  <a:schemeClr val="tx2"/>
                </a:solidFill>
              </a:rPr>
              <a:t>health</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 </a:t>
            </a:r>
            <a:r>
              <a:rPr lang="en-US" sz="1200" u="none" dirty="0">
                <a:solidFill>
                  <a:schemeClr val="tx2"/>
                </a:solidFill>
              </a:rPr>
              <a:t>Highest 10%</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Above Average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Highest 10%</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Above Average</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sz="quarter"/>
          </p:nvPr>
        </p:nvSpPr>
        <p:spPr>
          <a:xfrm>
            <a:off x="0" y="2813050"/>
            <a:ext cx="9144000" cy="1301750"/>
          </a:xfrm>
          <a:solidFill>
            <a:schemeClr val="accent4"/>
          </a:solidFill>
          <a:ln w="9525">
            <a:solidFill>
              <a:schemeClr val="tx2"/>
            </a:solidFill>
          </a:ln>
        </p:spPr>
        <p:txBody>
          <a:bodyPr anchor="ctr"/>
          <a:lstStyle/>
          <a:p>
            <a:pPr eaLnBrk="1" hangingPunct="1">
              <a:defRPr/>
            </a:pPr>
            <a:r>
              <a:rPr lang="en-US" dirty="0" smtClean="0">
                <a:solidFill>
                  <a:schemeClr val="bg1"/>
                </a:solidFill>
              </a:rPr>
              <a:t>Diversity</a:t>
            </a:r>
            <a:endParaRPr lang="en-US" dirty="0">
              <a:solidFill>
                <a:schemeClr val="bg1"/>
              </a:solidFill>
            </a:endParaRPr>
          </a:p>
        </p:txBody>
      </p:sp>
      <p:sp>
        <p:nvSpPr>
          <p:cNvPr id="54277" name="Rectangle 4"/>
          <p:cNvSpPr>
            <a:spLocks noChangeArrowheads="1"/>
          </p:cNvSpPr>
          <p:nvPr/>
        </p:nvSpPr>
        <p:spPr bwMode="auto">
          <a:xfrm>
            <a:off x="2286000" y="2613025"/>
            <a:ext cx="4572000" cy="400050"/>
          </a:xfrm>
          <a:prstGeom prst="rect">
            <a:avLst/>
          </a:prstGeom>
          <a:noFill/>
          <a:ln w="9525">
            <a:noFill/>
            <a:miter lim="800000"/>
            <a:headEnd/>
            <a:tailEnd/>
          </a:ln>
        </p:spPr>
        <p:txBody>
          <a:bodyPr>
            <a:spAutoFit/>
          </a:bodyPr>
          <a:lstStyle/>
          <a:p>
            <a:endParaRPr lang="en-US"/>
          </a:p>
        </p:txBody>
      </p:sp>
    </p:spTree>
    <p:extLst>
      <p:ext uri="{BB962C8B-B14F-4D97-AF65-F5344CB8AC3E}">
        <p14:creationId xmlns:p14="http://schemas.microsoft.com/office/powerpoint/2010/main" val="318595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9E1EB870-8044-4A16-9B62-FF8DD91741B5}" type="slidenum">
              <a:rPr lang="en-US" sz="1200" u="none"/>
              <a:pPr algn="r" eaLnBrk="1" hangingPunct="1"/>
              <a:t>27</a:t>
            </a:fld>
            <a:endParaRPr lang="en-US" sz="1200" u="none"/>
          </a:p>
        </p:txBody>
      </p:sp>
      <p:sp>
        <p:nvSpPr>
          <p:cNvPr id="24581" name="Slide Number Placeholder 8"/>
          <p:cNvSpPr>
            <a:spLocks noGrp="1"/>
          </p:cNvSpPr>
          <p:nvPr>
            <p:ph type="sldNum" sz="quarter" idx="11"/>
          </p:nvPr>
        </p:nvSpPr>
        <p:spPr>
          <a:noFill/>
        </p:spPr>
        <p:txBody>
          <a:bodyPr/>
          <a:lstStyle/>
          <a:p>
            <a:fld id="{9400CEDC-B037-4E92-B10F-AE0408855405}" type="slidenum">
              <a:rPr lang="en-US" smtClean="0"/>
              <a:pPr/>
              <a:t>27</a:t>
            </a:fld>
            <a:endParaRPr lang="en-US"/>
          </a:p>
        </p:txBody>
      </p:sp>
      <p:sp>
        <p:nvSpPr>
          <p:cNvPr id="33797" name="Rectangle 2"/>
          <p:cNvSpPr>
            <a:spLocks noGrp="1" noChangeArrowheads="1"/>
          </p:cNvSpPr>
          <p:nvPr>
            <p:ph type="title" idx="4294967295"/>
          </p:nvPr>
        </p:nvSpPr>
        <p:spPr>
          <a:xfrm>
            <a:off x="914400" y="152400"/>
            <a:ext cx="8229600" cy="1524000"/>
          </a:xfrm>
        </p:spPr>
        <p:txBody>
          <a:bodyPr/>
          <a:lstStyle/>
          <a:p>
            <a:pPr eaLnBrk="1" hangingPunct="1">
              <a:defRPr/>
            </a:pPr>
            <a:r>
              <a:rPr lang="en-US" dirty="0"/>
              <a:t>Positive Cross-Racial Interaction</a:t>
            </a:r>
            <a:r>
              <a:rPr lang="en-US" sz="2000" dirty="0"/>
              <a:t/>
            </a:r>
            <a:br>
              <a:rPr lang="en-US" sz="2000" dirty="0"/>
            </a:br>
            <a:r>
              <a:rPr lang="en-US" sz="1600" dirty="0"/>
              <a:t/>
            </a:r>
            <a:br>
              <a:rPr lang="en-US" sz="1600" dirty="0"/>
            </a:br>
            <a:r>
              <a:rPr lang="en-US" sz="1600" dirty="0">
                <a:solidFill>
                  <a:schemeClr val="accent4"/>
                </a:solidFill>
              </a:rPr>
              <a:t>Contact with diverse peers allows students to gain valuable insights about </a:t>
            </a:r>
            <a:br>
              <a:rPr lang="en-US" sz="1600" dirty="0">
                <a:solidFill>
                  <a:schemeClr val="accent4"/>
                </a:solidFill>
              </a:rPr>
            </a:br>
            <a:r>
              <a:rPr lang="en-US" sz="1600" dirty="0">
                <a:solidFill>
                  <a:schemeClr val="accent4"/>
                </a:solidFill>
              </a:rPr>
              <a:t>themselves and others. </a:t>
            </a:r>
            <a:r>
              <a:rPr lang="en-US" sz="1600" i="1" dirty="0">
                <a:solidFill>
                  <a:schemeClr val="accent4"/>
                </a:solidFill>
              </a:rPr>
              <a:t>Positive Cross-Racial Interaction </a:t>
            </a:r>
            <a:r>
              <a:rPr lang="en-US" sz="1600" dirty="0">
                <a:solidFill>
                  <a:schemeClr val="accent4"/>
                </a:solidFill>
              </a:rPr>
              <a:t>is a unified measure of </a:t>
            </a:r>
            <a:br>
              <a:rPr lang="en-US" sz="1600" dirty="0">
                <a:solidFill>
                  <a:schemeClr val="accent4"/>
                </a:solidFill>
              </a:rPr>
            </a:br>
            <a:r>
              <a:rPr lang="en-US" sz="1600" dirty="0">
                <a:solidFill>
                  <a:schemeClr val="accent4"/>
                </a:solidFill>
              </a:rPr>
              <a:t>students’ level of positive interaction with diverse peers.</a:t>
            </a:r>
          </a:p>
        </p:txBody>
      </p:sp>
      <p:sp>
        <p:nvSpPr>
          <p:cNvPr id="33801" name="TextBox 8"/>
          <p:cNvSpPr txBox="1">
            <a:spLocks noChangeArrowheads="1"/>
          </p:cNvSpPr>
          <p:nvPr/>
        </p:nvSpPr>
        <p:spPr bwMode="auto">
          <a:xfrm>
            <a:off x="5943600" y="2514600"/>
            <a:ext cx="3200400" cy="2677656"/>
          </a:xfrm>
          <a:prstGeom prst="rect">
            <a:avLst/>
          </a:prstGeom>
          <a:noFill/>
          <a:ln w="9525">
            <a:noFill/>
            <a:miter lim="800000"/>
            <a:headEnd/>
            <a:tailEnd/>
          </a:ln>
        </p:spPr>
        <p:txBody>
          <a:bodyPr>
            <a:spAutoFit/>
          </a:bodyPr>
          <a:lstStyle/>
          <a:p>
            <a:pPr algn="ctr">
              <a:defRPr/>
            </a:pPr>
            <a:r>
              <a:rPr lang="en-US" sz="1400" b="1" dirty="0" smtClean="0">
                <a:solidFill>
                  <a:schemeClr val="tx2"/>
                </a:solidFill>
              </a:rPr>
              <a:t>Construct </a:t>
            </a:r>
            <a:r>
              <a:rPr lang="en-US" sz="1400" b="1" dirty="0">
                <a:solidFill>
                  <a:schemeClr val="tx2"/>
                </a:solidFill>
              </a:rPr>
              <a:t>Items</a:t>
            </a:r>
          </a:p>
          <a:p>
            <a:pPr>
              <a:defRPr/>
            </a:pPr>
            <a:endParaRPr lang="en-US" sz="1400" b="1" dirty="0">
              <a:solidFill>
                <a:schemeClr val="tx2"/>
              </a:solidFill>
            </a:endParaRPr>
          </a:p>
          <a:p>
            <a:pPr marL="115888" indent="-115888">
              <a:buFont typeface="Arial" charset="0"/>
              <a:buChar char="•"/>
              <a:defRPr/>
            </a:pPr>
            <a:r>
              <a:rPr lang="en-US" sz="1400" b="1" u="none" dirty="0" smtClean="0">
                <a:solidFill>
                  <a:schemeClr val="tx2"/>
                </a:solidFill>
              </a:rPr>
              <a:t>Had </a:t>
            </a:r>
            <a:r>
              <a:rPr lang="en-US" sz="1400" b="1" u="none" dirty="0">
                <a:solidFill>
                  <a:schemeClr val="tx2"/>
                </a:solidFill>
              </a:rPr>
              <a:t>intellectual discussions outside of class </a:t>
            </a:r>
          </a:p>
          <a:p>
            <a:pPr marL="115888" indent="-115888">
              <a:buFont typeface="Arial" charset="0"/>
              <a:buChar char="•"/>
              <a:defRPr/>
            </a:pPr>
            <a:r>
              <a:rPr lang="en-US" sz="1400" b="1" u="none" dirty="0" smtClean="0">
                <a:solidFill>
                  <a:schemeClr val="tx2"/>
                </a:solidFill>
              </a:rPr>
              <a:t>Shared </a:t>
            </a:r>
            <a:r>
              <a:rPr lang="en-US" sz="1400" b="1" u="none" dirty="0">
                <a:solidFill>
                  <a:schemeClr val="tx2"/>
                </a:solidFill>
              </a:rPr>
              <a:t>personal feelings </a:t>
            </a:r>
            <a:r>
              <a:rPr lang="en-US" sz="1400" b="1" u="none" dirty="0" smtClean="0">
                <a:solidFill>
                  <a:schemeClr val="tx2"/>
                </a:solidFill>
              </a:rPr>
              <a:t>and problems </a:t>
            </a:r>
            <a:endParaRPr lang="en-US" sz="1400" b="1" u="none" dirty="0">
              <a:solidFill>
                <a:schemeClr val="tx2"/>
              </a:solidFill>
            </a:endParaRPr>
          </a:p>
          <a:p>
            <a:pPr marL="115888" indent="-115888">
              <a:buFont typeface="Arial" charset="0"/>
              <a:buChar char="•"/>
              <a:defRPr/>
            </a:pPr>
            <a:r>
              <a:rPr lang="en-US" sz="1400" b="1" u="none" dirty="0" smtClean="0">
                <a:solidFill>
                  <a:schemeClr val="tx2"/>
                </a:solidFill>
              </a:rPr>
              <a:t>Dined </a:t>
            </a:r>
            <a:r>
              <a:rPr lang="en-US" sz="1400" b="1" u="none" dirty="0">
                <a:solidFill>
                  <a:schemeClr val="tx2"/>
                </a:solidFill>
              </a:rPr>
              <a:t>or shared a meal </a:t>
            </a:r>
          </a:p>
          <a:p>
            <a:pPr marL="115888" indent="-115888">
              <a:buFont typeface="Arial" charset="0"/>
              <a:buChar char="•"/>
              <a:defRPr/>
            </a:pPr>
            <a:r>
              <a:rPr lang="en-US" sz="1400" b="1" u="none" dirty="0" smtClean="0">
                <a:solidFill>
                  <a:schemeClr val="tx2"/>
                </a:solidFill>
              </a:rPr>
              <a:t>Had </a:t>
            </a:r>
            <a:r>
              <a:rPr lang="en-US" sz="1400" b="1" u="none" dirty="0">
                <a:solidFill>
                  <a:schemeClr val="tx2"/>
                </a:solidFill>
              </a:rPr>
              <a:t>meaningful and honest discussions </a:t>
            </a:r>
            <a:r>
              <a:rPr lang="en-US" sz="1400" b="1" u="none" dirty="0" smtClean="0">
                <a:solidFill>
                  <a:schemeClr val="tx2"/>
                </a:solidFill>
              </a:rPr>
              <a:t> about race/ethnic relations </a:t>
            </a:r>
            <a:r>
              <a:rPr lang="en-US" sz="1400" b="1" u="none" dirty="0">
                <a:solidFill>
                  <a:schemeClr val="tx2"/>
                </a:solidFill>
              </a:rPr>
              <a:t>outside of class</a:t>
            </a:r>
          </a:p>
          <a:p>
            <a:pPr marL="115888" indent="-115888">
              <a:buFont typeface="Arial" charset="0"/>
              <a:buChar char="•"/>
              <a:defRPr/>
            </a:pPr>
            <a:r>
              <a:rPr lang="en-US" sz="1400" b="1" u="none" dirty="0" smtClean="0">
                <a:solidFill>
                  <a:schemeClr val="tx2"/>
                </a:solidFill>
              </a:rPr>
              <a:t>Studied </a:t>
            </a:r>
            <a:r>
              <a:rPr lang="en-US" sz="1400" b="1" u="none" dirty="0">
                <a:solidFill>
                  <a:schemeClr val="tx2"/>
                </a:solidFill>
              </a:rPr>
              <a:t>or prepared for class</a:t>
            </a:r>
          </a:p>
          <a:p>
            <a:pPr marL="115888" indent="-115888">
              <a:buFont typeface="Arial" charset="0"/>
              <a:buChar char="•"/>
              <a:defRPr/>
            </a:pPr>
            <a:r>
              <a:rPr lang="en-US" sz="1400" b="1" u="none" dirty="0" smtClean="0">
                <a:solidFill>
                  <a:schemeClr val="tx2"/>
                </a:solidFill>
              </a:rPr>
              <a:t>Socialized </a:t>
            </a:r>
            <a:r>
              <a:rPr lang="en-US" sz="1400" b="1" u="none" dirty="0">
                <a:solidFill>
                  <a:schemeClr val="tx2"/>
                </a:solidFill>
              </a:rPr>
              <a:t>or partied</a:t>
            </a:r>
          </a:p>
        </p:txBody>
      </p:sp>
      <p:sp>
        <p:nvSpPr>
          <p:cNvPr id="11"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 </a:t>
            </a:r>
            <a:r>
              <a:rPr lang="en-US" sz="1200" b="1" u="none" dirty="0">
                <a:solidFill>
                  <a:schemeClr val="tx2"/>
                </a:solidFill>
              </a:rPr>
              <a:t>Your Institution   ■ Comparison Group</a:t>
            </a:r>
          </a:p>
        </p:txBody>
      </p:sp>
      <p:graphicFrame>
        <p:nvGraphicFramePr>
          <p:cNvPr id="9" name="Positive CRI"/>
          <p:cNvGraphicFramePr>
            <a:graphicFrameLocks noChangeAspect="1"/>
          </p:cNvGraphicFramePr>
          <p:nvPr>
            <p:custDataLst>
              <p:tags r:id="rId1"/>
            </p:custDataLst>
            <p:extLst>
              <p:ext uri="{D42A27DB-BD31-4B8C-83A1-F6EECF244321}">
                <p14:modId xmlns:p14="http://schemas.microsoft.com/office/powerpoint/2010/main" val="1822154997"/>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28600"/>
            <a:ext cx="8229600" cy="1371600"/>
          </a:xfrm>
        </p:spPr>
        <p:txBody>
          <a:bodyPr/>
          <a:lstStyle/>
          <a:p>
            <a:pPr>
              <a:defRPr/>
            </a:pPr>
            <a:r>
              <a:rPr lang="en-US" dirty="0"/>
              <a:t>Negative Cross-Racial Interaction</a:t>
            </a:r>
            <a:r>
              <a:rPr lang="en-US" sz="2000" dirty="0"/>
              <a:t/>
            </a:r>
            <a:br>
              <a:rPr lang="en-US" sz="2000" dirty="0"/>
            </a:br>
            <a:r>
              <a:rPr lang="en-US" sz="1600" dirty="0"/>
              <a:t/>
            </a:r>
            <a:br>
              <a:rPr lang="en-US" sz="1600" dirty="0"/>
            </a:br>
            <a:r>
              <a:rPr lang="en-US" sz="1600" dirty="0">
                <a:solidFill>
                  <a:schemeClr val="accent4"/>
                </a:solidFill>
              </a:rPr>
              <a:t>Contact with diverse peers allows students to gain valuable insights about </a:t>
            </a:r>
            <a:br>
              <a:rPr lang="en-US" sz="1600" dirty="0">
                <a:solidFill>
                  <a:schemeClr val="accent4"/>
                </a:solidFill>
              </a:rPr>
            </a:br>
            <a:r>
              <a:rPr lang="en-US" sz="1600" dirty="0">
                <a:solidFill>
                  <a:schemeClr val="accent4"/>
                </a:solidFill>
              </a:rPr>
              <a:t>themselves and others. </a:t>
            </a:r>
            <a:r>
              <a:rPr lang="en-US" sz="1600" i="1" dirty="0">
                <a:solidFill>
                  <a:schemeClr val="accent4"/>
                </a:solidFill>
              </a:rPr>
              <a:t>Negative Cross-Racial Interaction </a:t>
            </a:r>
            <a:r>
              <a:rPr lang="en-US" sz="1600" dirty="0">
                <a:solidFill>
                  <a:schemeClr val="accent4"/>
                </a:solidFill>
              </a:rPr>
              <a:t>is a unified measure of </a:t>
            </a:r>
            <a:br>
              <a:rPr lang="en-US" sz="1600" dirty="0">
                <a:solidFill>
                  <a:schemeClr val="accent4"/>
                </a:solidFill>
              </a:rPr>
            </a:br>
            <a:r>
              <a:rPr lang="en-US" sz="1600" dirty="0">
                <a:solidFill>
                  <a:schemeClr val="accent4"/>
                </a:solidFill>
              </a:rPr>
              <a:t>students’ level of negative interaction with diverse peers.</a:t>
            </a:r>
          </a:p>
        </p:txBody>
      </p:sp>
      <p:sp>
        <p:nvSpPr>
          <p:cNvPr id="25605" name="Slide Number Placeholder 2"/>
          <p:cNvSpPr>
            <a:spLocks noGrp="1"/>
          </p:cNvSpPr>
          <p:nvPr>
            <p:ph type="sldNum" sz="quarter" idx="11"/>
          </p:nvPr>
        </p:nvSpPr>
        <p:spPr>
          <a:noFill/>
        </p:spPr>
        <p:txBody>
          <a:bodyPr/>
          <a:lstStyle/>
          <a:p>
            <a:fld id="{EC1E1853-4C46-423B-B23C-E1AFE4B7F0A1}" type="slidenum">
              <a:rPr lang="en-US" smtClean="0"/>
              <a:pPr/>
              <a:t>28</a:t>
            </a:fld>
            <a:endParaRPr lang="en-US"/>
          </a:p>
        </p:txBody>
      </p:sp>
      <p:graphicFrame>
        <p:nvGraphicFramePr>
          <p:cNvPr id="10" name="Negative CRI"/>
          <p:cNvGraphicFramePr>
            <a:graphicFrameLocks noChangeAspect="1"/>
          </p:cNvGraphicFramePr>
          <p:nvPr>
            <p:custDataLst>
              <p:tags r:id="rId1"/>
            </p:custDataLst>
            <p:extLst>
              <p:ext uri="{D42A27DB-BD31-4B8C-83A1-F6EECF244321}">
                <p14:modId xmlns:p14="http://schemas.microsoft.com/office/powerpoint/2010/main" val="2895610084"/>
              </p:ext>
            </p:extLst>
          </p:nvPr>
        </p:nvGraphicFramePr>
        <p:xfrm>
          <a:off x="152400" y="1600200"/>
          <a:ext cx="57912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8"/>
          <p:cNvSpPr txBox="1">
            <a:spLocks noChangeArrowheads="1"/>
          </p:cNvSpPr>
          <p:nvPr/>
        </p:nvSpPr>
        <p:spPr bwMode="auto">
          <a:xfrm>
            <a:off x="5943600" y="2514600"/>
            <a:ext cx="3200400" cy="1600438"/>
          </a:xfrm>
          <a:prstGeom prst="rect">
            <a:avLst/>
          </a:prstGeom>
          <a:noFill/>
          <a:ln w="9525">
            <a:noFill/>
            <a:miter lim="800000"/>
            <a:headEnd/>
            <a:tailEnd/>
          </a:ln>
        </p:spPr>
        <p:txBody>
          <a:bodyPr>
            <a:spAutoFit/>
          </a:bodyPr>
          <a:lstStyle/>
          <a:p>
            <a:pPr algn="ctr">
              <a:spcAft>
                <a:spcPts val="0"/>
              </a:spcAft>
              <a:defRPr/>
            </a:pPr>
            <a:r>
              <a:rPr lang="en-US" sz="1400" b="1" dirty="0" smtClean="0">
                <a:solidFill>
                  <a:schemeClr val="tx2"/>
                </a:solidFill>
              </a:rPr>
              <a:t>Construct </a:t>
            </a:r>
            <a:r>
              <a:rPr lang="en-US" sz="1400" b="1" dirty="0">
                <a:solidFill>
                  <a:schemeClr val="tx2"/>
                </a:solidFill>
              </a:rPr>
              <a:t>Items</a:t>
            </a:r>
          </a:p>
          <a:p>
            <a:pPr>
              <a:spcAft>
                <a:spcPts val="0"/>
              </a:spcAft>
              <a:defRPr/>
            </a:pPr>
            <a:endParaRPr lang="en-US" sz="1400" b="1" dirty="0">
              <a:solidFill>
                <a:schemeClr val="tx2"/>
              </a:solidFill>
            </a:endParaRPr>
          </a:p>
          <a:p>
            <a:pPr marL="115888" indent="-115888">
              <a:spcAft>
                <a:spcPts val="0"/>
              </a:spcAft>
              <a:buFont typeface="Arial" pitchFamily="34" charset="0"/>
              <a:buChar char="•"/>
              <a:defRPr/>
            </a:pPr>
            <a:r>
              <a:rPr lang="en-US" sz="1400" b="1" u="none" dirty="0">
                <a:solidFill>
                  <a:schemeClr val="tx2"/>
                </a:solidFill>
              </a:rPr>
              <a:t>Had tense, somewhat hostile interactions</a:t>
            </a:r>
          </a:p>
          <a:p>
            <a:pPr marL="115888" indent="-115888">
              <a:spcAft>
                <a:spcPts val="0"/>
              </a:spcAft>
              <a:buFont typeface="Arial" pitchFamily="34" charset="0"/>
              <a:buChar char="•"/>
              <a:defRPr/>
            </a:pPr>
            <a:r>
              <a:rPr lang="en-US" sz="1400" b="1" u="none" dirty="0">
                <a:solidFill>
                  <a:schemeClr val="tx2"/>
                </a:solidFill>
              </a:rPr>
              <a:t>Felt insulted or threatened because of your race/ethnicity</a:t>
            </a:r>
          </a:p>
          <a:p>
            <a:pPr marL="115888" indent="-115888">
              <a:spcAft>
                <a:spcPts val="0"/>
              </a:spcAft>
              <a:buFont typeface="Arial" pitchFamily="34" charset="0"/>
              <a:buChar char="•"/>
              <a:defRPr/>
            </a:pPr>
            <a:r>
              <a:rPr lang="en-US" sz="1400" b="1" u="none" dirty="0">
                <a:solidFill>
                  <a:schemeClr val="tx2"/>
                </a:solidFill>
              </a:rPr>
              <a:t>Had guarded, cautious interactions</a:t>
            </a:r>
          </a:p>
        </p:txBody>
      </p:sp>
      <p:sp>
        <p:nvSpPr>
          <p:cNvPr id="9" name="Rectangle 15"/>
          <p:cNvSpPr>
            <a:spLocks noChangeArrowheads="1"/>
          </p:cNvSpPr>
          <p:nvPr/>
        </p:nvSpPr>
        <p:spPr bwMode="auto">
          <a:xfrm>
            <a:off x="13716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7" name="Footer Placeholder 6"/>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FC47717B-9094-4412-A021-EE24059B9A6E}" type="slidenum">
              <a:rPr lang="en-US" sz="1200" u="none"/>
              <a:pPr algn="r" eaLnBrk="1" hangingPunct="1"/>
              <a:t>29</a:t>
            </a:fld>
            <a:endParaRPr lang="en-US" sz="1200" u="none"/>
          </a:p>
        </p:txBody>
      </p:sp>
      <p:sp>
        <p:nvSpPr>
          <p:cNvPr id="26628" name="Slide Number Placeholder 8"/>
          <p:cNvSpPr>
            <a:spLocks noGrp="1"/>
          </p:cNvSpPr>
          <p:nvPr>
            <p:ph type="sldNum" sz="quarter" idx="11"/>
          </p:nvPr>
        </p:nvSpPr>
        <p:spPr>
          <a:noFill/>
        </p:spPr>
        <p:txBody>
          <a:bodyPr/>
          <a:lstStyle/>
          <a:p>
            <a:fld id="{2E86146D-AC1D-4980-9D16-89DF324EAD98}" type="slidenum">
              <a:rPr lang="en-US" smtClean="0"/>
              <a:pPr/>
              <a:t>29</a:t>
            </a:fld>
            <a:endParaRPr lang="en-US"/>
          </a:p>
        </p:txBody>
      </p:sp>
      <p:sp>
        <p:nvSpPr>
          <p:cNvPr id="39942" name="Rectangle 2"/>
          <p:cNvSpPr>
            <a:spLocks noGrp="1" noChangeArrowheads="1"/>
          </p:cNvSpPr>
          <p:nvPr>
            <p:ph type="title" idx="4294967295"/>
          </p:nvPr>
        </p:nvSpPr>
        <p:spPr>
          <a:xfrm>
            <a:off x="914400" y="152400"/>
            <a:ext cx="8229600" cy="1447800"/>
          </a:xfrm>
        </p:spPr>
        <p:txBody>
          <a:bodyPr/>
          <a:lstStyle/>
          <a:p>
            <a:pPr eaLnBrk="1" hangingPunct="1">
              <a:defRPr/>
            </a:pPr>
            <a:r>
              <a:rPr lang="en-US" dirty="0"/>
              <a:t>Sense of Belonging</a:t>
            </a:r>
            <a:r>
              <a:rPr lang="en-US" sz="2000" dirty="0"/>
              <a:t/>
            </a:r>
            <a:br>
              <a:rPr lang="en-US" sz="2000" dirty="0"/>
            </a:br>
            <a:r>
              <a:rPr lang="en-US" sz="1600" dirty="0"/>
              <a:t/>
            </a:r>
            <a:br>
              <a:rPr lang="en-US" sz="1600" dirty="0"/>
            </a:br>
            <a:r>
              <a:rPr lang="en-US" sz="1600" dirty="0">
                <a:solidFill>
                  <a:schemeClr val="accent4"/>
                </a:solidFill>
              </a:rPr>
              <a:t>The campus community is a powerful source of influence on students’ development. </a:t>
            </a:r>
            <a:br>
              <a:rPr lang="en-US" sz="1600" dirty="0">
                <a:solidFill>
                  <a:schemeClr val="accent4"/>
                </a:solidFill>
              </a:rPr>
            </a:br>
            <a:r>
              <a:rPr lang="en-US" sz="1600" i="1" dirty="0">
                <a:solidFill>
                  <a:schemeClr val="accent4"/>
                </a:solidFill>
              </a:rPr>
              <a:t>Sense of Belonging </a:t>
            </a:r>
            <a:r>
              <a:rPr lang="en-US" sz="1600" dirty="0">
                <a:solidFill>
                  <a:schemeClr val="accent4"/>
                </a:solidFill>
              </a:rPr>
              <a:t>measures the extent to which students feel a sense of academic and </a:t>
            </a:r>
            <a:br>
              <a:rPr lang="en-US" sz="1600" dirty="0">
                <a:solidFill>
                  <a:schemeClr val="accent4"/>
                </a:solidFill>
              </a:rPr>
            </a:br>
            <a:r>
              <a:rPr lang="en-US" sz="1600" dirty="0">
                <a:solidFill>
                  <a:schemeClr val="accent4"/>
                </a:solidFill>
              </a:rPr>
              <a:t>social integration on campus. </a:t>
            </a:r>
          </a:p>
        </p:txBody>
      </p:sp>
      <p:sp>
        <p:nvSpPr>
          <p:cNvPr id="39945" name="Rectangle 9"/>
          <p:cNvSpPr>
            <a:spLocks noChangeArrowheads="1"/>
          </p:cNvSpPr>
          <p:nvPr/>
        </p:nvSpPr>
        <p:spPr bwMode="auto">
          <a:xfrm>
            <a:off x="1358900" y="5895975"/>
            <a:ext cx="28511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39946" name="TextBox 8"/>
          <p:cNvSpPr txBox="1">
            <a:spLocks noChangeArrowheads="1"/>
          </p:cNvSpPr>
          <p:nvPr/>
        </p:nvSpPr>
        <p:spPr bwMode="auto">
          <a:xfrm>
            <a:off x="5943600" y="2514600"/>
            <a:ext cx="3200400" cy="1600438"/>
          </a:xfrm>
          <a:prstGeom prst="rect">
            <a:avLst/>
          </a:prstGeom>
          <a:noFill/>
          <a:ln w="9525">
            <a:noFill/>
            <a:miter lim="800000"/>
            <a:headEnd/>
            <a:tailEnd/>
          </a:ln>
        </p:spPr>
        <p:txBody>
          <a:bodyPr>
            <a:spAutoFit/>
          </a:bodyPr>
          <a:lstStyle/>
          <a:p>
            <a:pPr marL="115888" indent="-115888" algn="ctr">
              <a:defRPr/>
            </a:pPr>
            <a:r>
              <a:rPr lang="en-US" sz="1400" b="1" dirty="0" smtClean="0">
                <a:solidFill>
                  <a:schemeClr val="tx2"/>
                </a:solidFill>
              </a:rPr>
              <a:t>Construct </a:t>
            </a:r>
            <a:r>
              <a:rPr lang="en-US" sz="1400" b="1" dirty="0">
                <a:solidFill>
                  <a:schemeClr val="tx2"/>
                </a:solidFill>
              </a:rPr>
              <a:t>Items</a:t>
            </a:r>
          </a:p>
          <a:p>
            <a:pPr marL="115888" indent="-115888">
              <a:defRPr/>
            </a:pPr>
            <a:endParaRPr lang="en-US" sz="1400" b="1" dirty="0">
              <a:solidFill>
                <a:schemeClr val="tx2"/>
              </a:solidFill>
            </a:endParaRPr>
          </a:p>
          <a:p>
            <a:pPr marL="115888" indent="-115888">
              <a:buFont typeface="Arial" charset="0"/>
              <a:buChar char="•"/>
              <a:defRPr/>
            </a:pPr>
            <a:r>
              <a:rPr lang="en-US" sz="1400" b="1" u="none" dirty="0" smtClean="0">
                <a:solidFill>
                  <a:schemeClr val="tx2"/>
                </a:solidFill>
              </a:rPr>
              <a:t>I </a:t>
            </a:r>
            <a:r>
              <a:rPr lang="en-US" sz="1400" b="1" u="none" dirty="0">
                <a:solidFill>
                  <a:schemeClr val="tx2"/>
                </a:solidFill>
              </a:rPr>
              <a:t>feel I am a member of this campus</a:t>
            </a:r>
          </a:p>
          <a:p>
            <a:pPr marL="115888" indent="-115888">
              <a:buFont typeface="Arial" charset="0"/>
              <a:buChar char="•"/>
              <a:defRPr/>
            </a:pPr>
            <a:r>
              <a:rPr lang="en-US" sz="1400" b="1" u="none" dirty="0" smtClean="0">
                <a:solidFill>
                  <a:schemeClr val="tx2"/>
                </a:solidFill>
              </a:rPr>
              <a:t>I </a:t>
            </a:r>
            <a:r>
              <a:rPr lang="en-US" sz="1400" b="1" u="none" dirty="0">
                <a:solidFill>
                  <a:schemeClr val="tx2"/>
                </a:solidFill>
              </a:rPr>
              <a:t>feel a sense of belonging to </a:t>
            </a:r>
            <a:r>
              <a:rPr lang="en-US" sz="1400" b="1" u="none" dirty="0" smtClean="0">
                <a:solidFill>
                  <a:schemeClr val="tx2"/>
                </a:solidFill>
              </a:rPr>
              <a:t>this college</a:t>
            </a:r>
            <a:endParaRPr lang="en-US" sz="1400" b="1" u="none" dirty="0">
              <a:solidFill>
                <a:schemeClr val="tx2"/>
              </a:solidFill>
            </a:endParaRPr>
          </a:p>
          <a:p>
            <a:pPr marL="115888" indent="-115888">
              <a:buFont typeface="Arial" charset="0"/>
              <a:buChar char="•"/>
              <a:defRPr/>
            </a:pPr>
            <a:r>
              <a:rPr lang="en-US" sz="1400" b="1" u="none" dirty="0" smtClean="0">
                <a:solidFill>
                  <a:schemeClr val="tx2"/>
                </a:solidFill>
              </a:rPr>
              <a:t>If </a:t>
            </a:r>
            <a:r>
              <a:rPr lang="en-US" sz="1400" b="1" u="none" dirty="0">
                <a:solidFill>
                  <a:schemeClr val="tx2"/>
                </a:solidFill>
              </a:rPr>
              <a:t>asked, I would recommend this college </a:t>
            </a:r>
            <a:r>
              <a:rPr lang="en-US" sz="1400" b="1" u="none" dirty="0" smtClean="0">
                <a:solidFill>
                  <a:schemeClr val="tx2"/>
                </a:solidFill>
              </a:rPr>
              <a:t>to others</a:t>
            </a:r>
            <a:endParaRPr lang="en-US" sz="1400" b="1" dirty="0">
              <a:solidFill>
                <a:schemeClr val="tx2"/>
              </a:solidFill>
            </a:endParaRPr>
          </a:p>
        </p:txBody>
      </p:sp>
      <p:graphicFrame>
        <p:nvGraphicFramePr>
          <p:cNvPr id="9" name="Sense of Belonging"/>
          <p:cNvGraphicFramePr>
            <a:graphicFrameLocks noChangeAspect="1"/>
          </p:cNvGraphicFramePr>
          <p:nvPr>
            <p:custDataLst>
              <p:tags r:id="rId1"/>
            </p:custDataLst>
            <p:extLst>
              <p:ext uri="{D42A27DB-BD31-4B8C-83A1-F6EECF244321}">
                <p14:modId xmlns:p14="http://schemas.microsoft.com/office/powerpoint/2010/main" val="1985192116"/>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7"/>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228600"/>
            <a:ext cx="9144000" cy="1143000"/>
          </a:xfrm>
        </p:spPr>
        <p:txBody>
          <a:bodyPr/>
          <a:lstStyle/>
          <a:p>
            <a:pPr eaLnBrk="1" hangingPunct="1">
              <a:defRPr/>
            </a:pPr>
            <a:r>
              <a:rPr lang="en-US" dirty="0"/>
              <a:t>Table of Contents</a:t>
            </a:r>
          </a:p>
        </p:txBody>
      </p:sp>
      <p:sp>
        <p:nvSpPr>
          <p:cNvPr id="5123" name="Rectangle 6"/>
          <p:cNvSpPr>
            <a:spLocks noGrp="1" noChangeArrowheads="1"/>
          </p:cNvSpPr>
          <p:nvPr>
            <p:ph sz="half" idx="1"/>
          </p:nvPr>
        </p:nvSpPr>
        <p:spPr>
          <a:xfrm>
            <a:off x="228600" y="1219200"/>
            <a:ext cx="4419600" cy="5181600"/>
          </a:xfrm>
        </p:spPr>
        <p:txBody>
          <a:bodyPr/>
          <a:lstStyle/>
          <a:p>
            <a:pPr eaLnBrk="1" hangingPunct="1">
              <a:lnSpc>
                <a:spcPct val="150000"/>
              </a:lnSpc>
              <a:spcBef>
                <a:spcPct val="0"/>
              </a:spcBef>
              <a:spcAft>
                <a:spcPts val="300"/>
              </a:spcAft>
              <a:buClr>
                <a:schemeClr val="accent1">
                  <a:lumMod val="50000"/>
                </a:schemeClr>
              </a:buClr>
              <a:defRPr/>
            </a:pPr>
            <a:r>
              <a:rPr lang="en-US" sz="1600" b="1" u="sng" dirty="0">
                <a:solidFill>
                  <a:schemeClr val="tx2"/>
                </a:solidFill>
                <a:effectLst/>
                <a:latin typeface="Franklin Gothic Book" panose="020B0503020102020204" pitchFamily="34" charset="0"/>
                <a:hlinkClick r:id="rId3" action="ppaction://hlinksldjump"/>
              </a:rPr>
              <a:t>Demographics</a:t>
            </a:r>
            <a:endParaRPr lang="en-US" sz="1600" b="1" u="sng" dirty="0">
              <a:solidFill>
                <a:schemeClr val="tx2"/>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200" b="1" dirty="0">
                <a:solidFill>
                  <a:schemeClr val="tx2"/>
                </a:solidFill>
                <a:effectLst/>
                <a:latin typeface="Franklin Gothic Book" panose="020B0503020102020204" pitchFamily="34" charset="0"/>
                <a:hlinkClick r:id="rId3" action="ppaction://hlinksldjump"/>
              </a:rPr>
              <a:t>Sex and Race/Ethnicity</a:t>
            </a:r>
            <a:endParaRPr lang="en-US" sz="1200" b="1" dirty="0">
              <a:solidFill>
                <a:schemeClr val="tx2"/>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200" b="1" dirty="0">
                <a:solidFill>
                  <a:schemeClr val="tx2"/>
                </a:solidFill>
                <a:effectLst/>
                <a:latin typeface="Franklin Gothic Book" panose="020B0503020102020204" pitchFamily="34" charset="0"/>
                <a:hlinkClick r:id="rId4" action="ppaction://hlinksldjump"/>
              </a:rPr>
              <a:t>Major</a:t>
            </a:r>
            <a:endParaRPr lang="en-US" sz="1200" b="1" dirty="0">
              <a:solidFill>
                <a:schemeClr val="tx2"/>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200" b="1" dirty="0" smtClean="0">
                <a:solidFill>
                  <a:schemeClr val="tx2"/>
                </a:solidFill>
                <a:effectLst/>
                <a:latin typeface="Franklin Gothic Book" panose="020B0503020102020204" pitchFamily="34" charset="0"/>
                <a:hlinkClick r:id="rId5" action="ppaction://hlinksldjump"/>
              </a:rPr>
              <a:t>Finances</a:t>
            </a:r>
            <a:endParaRPr lang="en-US" sz="1200" b="1" dirty="0">
              <a:solidFill>
                <a:schemeClr val="tx2"/>
              </a:solidFill>
              <a:effectLst/>
              <a:latin typeface="Franklin Gothic Book" panose="020B0503020102020204" pitchFamily="34" charset="0"/>
            </a:endParaRPr>
          </a:p>
          <a:p>
            <a:pPr eaLnBrk="1" hangingPunct="1">
              <a:lnSpc>
                <a:spcPct val="150000"/>
              </a:lnSpc>
              <a:spcBef>
                <a:spcPct val="0"/>
              </a:spcBef>
              <a:spcAft>
                <a:spcPts val="300"/>
              </a:spcAft>
              <a:buClr>
                <a:schemeClr val="accent1">
                  <a:lumMod val="50000"/>
                </a:schemeClr>
              </a:buClr>
              <a:defRPr/>
            </a:pPr>
            <a:r>
              <a:rPr lang="en-US" sz="1600" b="1" u="sng" dirty="0">
                <a:solidFill>
                  <a:schemeClr val="tx2"/>
                </a:solidFill>
                <a:effectLst/>
                <a:latin typeface="Franklin Gothic Book" panose="020B0503020102020204" pitchFamily="34" charset="0"/>
                <a:hlinkClick r:id="rId6" action="ppaction://hlinksldjump"/>
              </a:rPr>
              <a:t>Academic Outcomes and Experiences </a:t>
            </a:r>
            <a:endParaRPr lang="en-US" sz="1600" b="1" u="sng"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7" action="ppaction://hlinksldjump"/>
              </a:rPr>
              <a:t>Habits of Mind</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8" action="ppaction://hlinksldjump"/>
              </a:rPr>
              <a:t>Pluralistic Orientation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9" action="ppaction://hlinksldjump"/>
              </a:rPr>
              <a:t>Academic Self-Concept</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0" action="ppaction://hlinksldjump"/>
              </a:rPr>
              <a:t>Faculty Interaction: Mentorship</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11" action="ppaction://hlinksldjump"/>
              </a:rPr>
              <a:t>General </a:t>
            </a:r>
            <a:r>
              <a:rPr lang="en-US" sz="1200" b="1" dirty="0">
                <a:solidFill>
                  <a:schemeClr val="tx2"/>
                </a:solidFill>
                <a:effectLst/>
                <a:latin typeface="Franklin Gothic Book" panose="020B0503020102020204" pitchFamily="34" charset="0"/>
                <a:hlinkClick r:id="rId11" action="ppaction://hlinksldjump"/>
              </a:rPr>
              <a:t>Interpersonal Validation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2" action="ppaction://hlinksldjump"/>
              </a:rPr>
              <a:t>Academic Outcomes</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3" action="ppaction://hlinksldjump"/>
              </a:rPr>
              <a:t>Academic Enhancement Experiences </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4" action="ppaction://hlinksldjump"/>
              </a:rPr>
              <a:t>Active and Collaborative Learning </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15" action="ppaction://hlinksldjump"/>
              </a:rPr>
              <a:t>Written </a:t>
            </a:r>
            <a:r>
              <a:rPr lang="en-US" sz="1200" b="1" dirty="0">
                <a:solidFill>
                  <a:schemeClr val="tx2"/>
                </a:solidFill>
                <a:effectLst/>
                <a:latin typeface="Franklin Gothic Book" panose="020B0503020102020204" pitchFamily="34" charset="0"/>
                <a:hlinkClick r:id="rId15" action="ppaction://hlinksldjump"/>
              </a:rPr>
              <a:t>and Oral </a:t>
            </a:r>
            <a:r>
              <a:rPr lang="en-US" sz="1200" b="1" dirty="0" smtClean="0">
                <a:solidFill>
                  <a:schemeClr val="tx2"/>
                </a:solidFill>
                <a:effectLst/>
                <a:latin typeface="Franklin Gothic Book" panose="020B0503020102020204" pitchFamily="34" charset="0"/>
                <a:hlinkClick r:id="rId15" action="ppaction://hlinksldjump"/>
              </a:rPr>
              <a:t>Communication</a:t>
            </a:r>
            <a:endParaRPr lang="en-US" sz="1200" b="1" dirty="0">
              <a:solidFill>
                <a:schemeClr val="tx2"/>
              </a:solidFill>
              <a:effectLst/>
              <a:latin typeface="Franklin Gothic Book" panose="020B0503020102020204" pitchFamily="34" charset="0"/>
              <a:hlinkClick r:id="rId16" action="ppaction://hlinksldjump"/>
            </a:endParaRPr>
          </a:p>
          <a:p>
            <a:pPr eaLnBrk="1" hangingPunct="1">
              <a:lnSpc>
                <a:spcPct val="150000"/>
              </a:lnSpc>
              <a:spcBef>
                <a:spcPct val="0"/>
              </a:spcBef>
              <a:spcAft>
                <a:spcPts val="300"/>
              </a:spcAft>
              <a:buClr>
                <a:schemeClr val="accent1">
                  <a:lumMod val="50000"/>
                </a:schemeClr>
              </a:buClr>
              <a:defRPr/>
            </a:pPr>
            <a:r>
              <a:rPr lang="en-US" sz="1400" b="1" u="sng" dirty="0">
                <a:solidFill>
                  <a:schemeClr val="tx2"/>
                </a:solidFill>
                <a:effectLst/>
                <a:latin typeface="Franklin Gothic Book" panose="020B0503020102020204" pitchFamily="34" charset="0"/>
                <a:hlinkClick r:id="rId17" action="ppaction://hlinksldjump"/>
              </a:rPr>
              <a:t>Co-Curricular Outcomes and Experiences</a:t>
            </a:r>
            <a:endParaRPr lang="en-US" sz="1400" b="1" u="sng"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8" action="ppaction://hlinksldjump"/>
              </a:rPr>
              <a:t>Social Agency</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19" action="ppaction://hlinksldjump"/>
              </a:rPr>
              <a:t>Civic Engagement</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0" action="ppaction://hlinksldjump"/>
              </a:rPr>
              <a:t>Civic Awareness</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1" action="ppaction://hlinksldjump"/>
              </a:rPr>
              <a:t>Leadership</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None/>
              <a:defRPr/>
            </a:pPr>
            <a:r>
              <a:rPr lang="en-US" sz="1200" b="1" dirty="0">
                <a:solidFill>
                  <a:schemeClr val="tx2"/>
                </a:solidFill>
                <a:effectLst/>
                <a:latin typeface="Franklin Gothic Book" panose="020B0503020102020204" pitchFamily="34" charset="0"/>
                <a:hlinkClick r:id="rId22" action="ppaction://hlinksldjump"/>
              </a:rPr>
              <a:t>Health and Wellness </a:t>
            </a:r>
            <a:endParaRPr lang="en-US" sz="1200" b="1" dirty="0">
              <a:solidFill>
                <a:schemeClr val="tx2"/>
              </a:solidFill>
              <a:effectLst/>
              <a:latin typeface="Franklin Gothic Book" panose="020B0503020102020204" pitchFamily="34" charset="0"/>
            </a:endParaRPr>
          </a:p>
          <a:p>
            <a:pPr eaLnBrk="1" hangingPunct="1">
              <a:spcBef>
                <a:spcPct val="0"/>
              </a:spcBef>
              <a:spcAft>
                <a:spcPts val="300"/>
              </a:spcAft>
              <a:buClr>
                <a:srgbClr val="7680AC"/>
              </a:buClr>
              <a:buFontTx/>
              <a:buNone/>
              <a:defRPr/>
            </a:pPr>
            <a:r>
              <a:rPr lang="en-US" sz="1600" b="1" dirty="0" smtClean="0">
                <a:solidFill>
                  <a:schemeClr val="tx2"/>
                </a:solidFill>
                <a:effectLst/>
                <a:latin typeface="Franklin Gothic Book" panose="020B0503020102020204" pitchFamily="34" charset="0"/>
                <a:hlinkClick r:id="rId16" action="ppaction://hlinksldjump"/>
              </a:rPr>
              <a:t> </a:t>
            </a:r>
            <a:endParaRPr lang="en-US" sz="16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400" b="1" dirty="0" smtClean="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800" b="1" dirty="0">
              <a:solidFill>
                <a:schemeClr val="tx2"/>
              </a:solidFill>
              <a:effectLst/>
              <a:latin typeface="Franklin Gothic Book" panose="020B0503020102020204" pitchFamily="34" charset="0"/>
            </a:endParaRPr>
          </a:p>
        </p:txBody>
      </p:sp>
      <p:sp>
        <p:nvSpPr>
          <p:cNvPr id="5124" name="Rectangle 7"/>
          <p:cNvSpPr>
            <a:spLocks noGrp="1" noChangeArrowheads="1"/>
          </p:cNvSpPr>
          <p:nvPr>
            <p:ph sz="half" idx="2"/>
          </p:nvPr>
        </p:nvSpPr>
        <p:spPr>
          <a:xfrm>
            <a:off x="4419600" y="1219200"/>
            <a:ext cx="4495800" cy="5181600"/>
          </a:xfrm>
        </p:spPr>
        <p:txBody>
          <a:bodyPr/>
          <a:lstStyle/>
          <a:p>
            <a:pPr eaLnBrk="1" hangingPunct="1">
              <a:spcBef>
                <a:spcPct val="0"/>
              </a:spcBef>
              <a:spcAft>
                <a:spcPts val="300"/>
              </a:spcAft>
              <a:buClr>
                <a:srgbClr val="7680AC"/>
              </a:buClr>
              <a:defRPr/>
            </a:pPr>
            <a:r>
              <a:rPr lang="en-US" sz="1600" b="1" dirty="0" smtClean="0">
                <a:solidFill>
                  <a:schemeClr val="tx2"/>
                </a:solidFill>
                <a:effectLst/>
                <a:latin typeface="Franklin Gothic Book" panose="020B0503020102020204" pitchFamily="34" charset="0"/>
                <a:hlinkClick r:id="rId23" action="ppaction://hlinksldjump"/>
              </a:rPr>
              <a:t>Diversity </a:t>
            </a:r>
            <a:endParaRPr lang="en-US" sz="1600" b="1" dirty="0" smtClean="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16" action="ppaction://hlinksldjump"/>
              </a:rPr>
              <a:t>Positive </a:t>
            </a:r>
            <a:r>
              <a:rPr lang="en-US" sz="1200" b="1" dirty="0">
                <a:solidFill>
                  <a:schemeClr val="tx2"/>
                </a:solidFill>
                <a:effectLst/>
                <a:latin typeface="Franklin Gothic Book" panose="020B0503020102020204" pitchFamily="34" charset="0"/>
                <a:hlinkClick r:id="rId16" action="ppaction://hlinksldjump"/>
              </a:rPr>
              <a:t>Cross-Racial Interaction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4" action="ppaction://hlinksldjump"/>
              </a:rPr>
              <a:t>Negative Cross-Racial Interaction</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25" action="ppaction://hlinksldjump"/>
              </a:rPr>
              <a:t>Sense of Belonging</a:t>
            </a:r>
            <a:endParaRPr lang="en-US" sz="1200" b="1" dirty="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26" action="ppaction://hlinksldjump"/>
              </a:rPr>
              <a:t>Diversity Outcomes</a:t>
            </a:r>
            <a:endParaRPr lang="en-US" sz="1200" b="1" dirty="0" smtClean="0">
              <a:solidFill>
                <a:schemeClr val="tx2"/>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27" action="ppaction://hlinksldjump"/>
              </a:rPr>
              <a:t>Campus Climate and Diversity </a:t>
            </a:r>
            <a:endParaRPr lang="en-US" sz="1200" b="1" dirty="0" smtClean="0">
              <a:solidFill>
                <a:schemeClr val="tx2"/>
              </a:solidFill>
              <a:effectLst/>
              <a:latin typeface="Franklin Gothic Book" panose="020B0503020102020204" pitchFamily="34" charset="0"/>
            </a:endParaRPr>
          </a:p>
          <a:p>
            <a:pPr eaLnBrk="1" hangingPunct="1">
              <a:spcBef>
                <a:spcPts val="300"/>
              </a:spcBef>
              <a:spcAft>
                <a:spcPts val="300"/>
              </a:spcAft>
              <a:buClr>
                <a:schemeClr val="accent1">
                  <a:lumMod val="50000"/>
                </a:schemeClr>
              </a:buClr>
              <a:defRPr/>
            </a:pPr>
            <a:r>
              <a:rPr lang="en-US" sz="1600" b="1" u="sng" dirty="0" smtClean="0">
                <a:solidFill>
                  <a:schemeClr val="tx2"/>
                </a:solidFill>
                <a:effectLst/>
                <a:latin typeface="Franklin Gothic Book" panose="020B0503020102020204" pitchFamily="34" charset="0"/>
                <a:hlinkClick r:id="rId28" action="ppaction://hlinksldjump"/>
              </a:rPr>
              <a:t>Future Plans</a:t>
            </a:r>
            <a:endParaRPr lang="en-US" sz="1600" b="1" u="sng" dirty="0" smtClean="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a:solidFill>
                  <a:schemeClr val="tx2"/>
                </a:solidFill>
                <a:effectLst/>
                <a:latin typeface="Franklin Gothic Book" panose="020B0503020102020204" pitchFamily="34" charset="0"/>
                <a:hlinkClick r:id="rId29" action="ppaction://hlinksldjump"/>
              </a:rPr>
              <a:t>Preparedness for Future </a:t>
            </a:r>
            <a:r>
              <a:rPr lang="en-US" sz="1200" b="1" dirty="0" smtClean="0">
                <a:solidFill>
                  <a:schemeClr val="tx2"/>
                </a:solidFill>
                <a:effectLst/>
                <a:latin typeface="Franklin Gothic Book" panose="020B0503020102020204" pitchFamily="34" charset="0"/>
                <a:hlinkClick r:id="rId29" action="ppaction://hlinksldjump"/>
              </a:rPr>
              <a:t>Plans</a:t>
            </a:r>
            <a:endParaRPr lang="en-US" sz="1200" b="1" dirty="0" smtClean="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smtClean="0">
                <a:solidFill>
                  <a:schemeClr val="tx2"/>
                </a:solidFill>
                <a:effectLst/>
                <a:latin typeface="Franklin Gothic Book" panose="020B0503020102020204" pitchFamily="34" charset="0"/>
                <a:hlinkClick r:id="rId30" action="ppaction://hlinksldjump"/>
              </a:rPr>
              <a:t>Employment</a:t>
            </a:r>
            <a:endParaRPr lang="en-US" sz="1200" b="1" dirty="0" smtClean="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smtClean="0">
                <a:solidFill>
                  <a:schemeClr val="tx2"/>
                </a:solidFill>
                <a:effectLst/>
                <a:latin typeface="Franklin Gothic Book" panose="020B0503020102020204" pitchFamily="34" charset="0"/>
                <a:hlinkClick r:id="rId31" action="ppaction://hlinksldjump"/>
              </a:rPr>
              <a:t>Graduate/Professional School</a:t>
            </a:r>
            <a:endParaRPr lang="en-US" sz="1200" b="1" dirty="0" smtClean="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a:solidFill>
                  <a:schemeClr val="tx2"/>
                </a:solidFill>
                <a:effectLst/>
                <a:latin typeface="Franklin Gothic Book" panose="020B0503020102020204" pitchFamily="34" charset="0"/>
                <a:hlinkClick r:id="rId32" action="ppaction://hlinksldjump"/>
              </a:rPr>
              <a:t>Probable </a:t>
            </a:r>
            <a:r>
              <a:rPr lang="en-US" sz="1200" b="1" dirty="0" smtClean="0">
                <a:solidFill>
                  <a:schemeClr val="tx2"/>
                </a:solidFill>
                <a:effectLst/>
                <a:latin typeface="Franklin Gothic Book" panose="020B0503020102020204" pitchFamily="34" charset="0"/>
                <a:hlinkClick r:id="rId32" action="ppaction://hlinksldjump"/>
              </a:rPr>
              <a:t>Career/Occupation</a:t>
            </a:r>
            <a:endParaRPr lang="en-US" sz="1200" b="1" dirty="0" smtClean="0">
              <a:solidFill>
                <a:schemeClr val="tx2"/>
              </a:solidFill>
              <a:effectLst/>
              <a:latin typeface="Franklin Gothic Book" panose="020B0503020102020204" pitchFamily="34" charset="0"/>
            </a:endParaRPr>
          </a:p>
          <a:p>
            <a:pPr marL="457200" lvl="1" indent="0" eaLnBrk="1" hangingPunct="1">
              <a:spcBef>
                <a:spcPts val="0"/>
              </a:spcBef>
              <a:spcAft>
                <a:spcPts val="300"/>
              </a:spcAft>
              <a:buClr>
                <a:schemeClr val="accent1">
                  <a:lumMod val="50000"/>
                </a:schemeClr>
              </a:buClr>
              <a:buNone/>
              <a:defRPr/>
            </a:pPr>
            <a:r>
              <a:rPr lang="en-US" sz="1200" b="1" dirty="0" smtClean="0">
                <a:solidFill>
                  <a:schemeClr val="tx2"/>
                </a:solidFill>
                <a:effectLst/>
                <a:latin typeface="Franklin Gothic Book" panose="020B0503020102020204" pitchFamily="34" charset="0"/>
                <a:hlinkClick r:id="rId33" action="ppaction://hlinksldjump"/>
              </a:rPr>
              <a:t>Career Consideration</a:t>
            </a:r>
            <a:endParaRPr lang="en-US" sz="1200" b="1" dirty="0">
              <a:solidFill>
                <a:schemeClr val="tx2"/>
              </a:solidFill>
              <a:effectLst/>
              <a:latin typeface="Franklin Gothic Book" panose="020B0503020102020204" pitchFamily="34" charset="0"/>
            </a:endParaRPr>
          </a:p>
          <a:p>
            <a:pPr eaLnBrk="1" hangingPunct="1">
              <a:spcBef>
                <a:spcPts val="300"/>
              </a:spcBef>
              <a:spcAft>
                <a:spcPts val="300"/>
              </a:spcAft>
              <a:buClr>
                <a:schemeClr val="accent1">
                  <a:lumMod val="50000"/>
                </a:schemeClr>
              </a:buClr>
              <a:defRPr/>
            </a:pPr>
            <a:r>
              <a:rPr lang="en-US" sz="1600" b="1" u="sng" dirty="0">
                <a:solidFill>
                  <a:schemeClr val="tx2"/>
                </a:solidFill>
                <a:effectLst/>
                <a:latin typeface="Franklin Gothic Book" panose="020B0503020102020204" pitchFamily="34" charset="0"/>
                <a:hlinkClick r:id="rId34" action="ppaction://hlinksldjump"/>
              </a:rPr>
              <a:t>Satisfaction</a:t>
            </a:r>
            <a:endParaRPr lang="en-US" sz="1600" b="1" u="sng" dirty="0">
              <a:solidFill>
                <a:schemeClr val="tx2"/>
              </a:solidFill>
              <a:effectLst/>
              <a:latin typeface="Franklin Gothic Book" panose="020B0503020102020204" pitchFamily="34" charset="0"/>
            </a:endParaRPr>
          </a:p>
          <a:p>
            <a:pPr lvl="1" eaLnBrk="1" hangingPunct="1">
              <a:spcBef>
                <a:spcPts val="30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35" action="ppaction://hlinksldjump"/>
              </a:rPr>
              <a:t>Overall Satisfaction</a:t>
            </a:r>
            <a:endParaRPr lang="en-US" sz="1200" b="1" dirty="0">
              <a:solidFill>
                <a:schemeClr val="tx2"/>
              </a:solidFill>
              <a:effectLst/>
              <a:latin typeface="Franklin Gothic Book" panose="020B0503020102020204" pitchFamily="34" charset="0"/>
            </a:endParaRPr>
          </a:p>
          <a:p>
            <a:pPr lvl="1" eaLnBrk="1" hangingPunct="1">
              <a:spcBef>
                <a:spcPts val="300"/>
              </a:spcBef>
              <a:spcAft>
                <a:spcPts val="300"/>
              </a:spcAft>
              <a:buClr>
                <a:srgbClr val="7680AC"/>
              </a:buClr>
              <a:buFontTx/>
              <a:buNone/>
              <a:defRPr/>
            </a:pPr>
            <a:r>
              <a:rPr lang="en-US" sz="1200" b="1" dirty="0" smtClean="0">
                <a:solidFill>
                  <a:schemeClr val="tx2"/>
                </a:solidFill>
                <a:effectLst/>
                <a:latin typeface="Franklin Gothic Book" panose="020B0503020102020204" pitchFamily="34" charset="0"/>
                <a:hlinkClick r:id="rId36" action="ppaction://hlinksldjump"/>
              </a:rPr>
              <a:t>Satisfaction </a:t>
            </a:r>
            <a:r>
              <a:rPr lang="en-US" sz="1200" b="1" dirty="0">
                <a:solidFill>
                  <a:schemeClr val="tx2"/>
                </a:solidFill>
                <a:effectLst/>
                <a:latin typeface="Franklin Gothic Book" panose="020B0503020102020204" pitchFamily="34" charset="0"/>
                <a:hlinkClick r:id="rId36" action="ppaction://hlinksldjump"/>
              </a:rPr>
              <a:t>with Academic Support and Courses </a:t>
            </a:r>
            <a:endParaRPr lang="en-US" sz="1200" b="1" dirty="0" smtClean="0">
              <a:solidFill>
                <a:schemeClr val="tx2"/>
              </a:solidFill>
              <a:effectLst/>
              <a:latin typeface="Franklin Gothic Book" panose="020B0503020102020204" pitchFamily="34" charset="0"/>
            </a:endParaRPr>
          </a:p>
          <a:p>
            <a:pPr lvl="1" eaLnBrk="1" hangingPunct="1">
              <a:spcBef>
                <a:spcPts val="300"/>
              </a:spcBef>
              <a:spcAft>
                <a:spcPts val="300"/>
              </a:spcAft>
              <a:buClr>
                <a:srgbClr val="7680AC"/>
              </a:buClr>
              <a:buNone/>
              <a:defRPr/>
            </a:pPr>
            <a:r>
              <a:rPr lang="en-US" sz="1200" b="1" dirty="0">
                <a:solidFill>
                  <a:schemeClr val="tx2"/>
                </a:solidFill>
                <a:effectLst/>
                <a:latin typeface="Franklin Gothic Book" panose="020B0503020102020204" pitchFamily="34" charset="0"/>
                <a:hlinkClick r:id="rId37" action="ppaction://hlinksldjump"/>
              </a:rPr>
              <a:t>Satisfaction with Campus </a:t>
            </a:r>
            <a:r>
              <a:rPr lang="en-US" sz="1200" b="1" dirty="0" smtClean="0">
                <a:solidFill>
                  <a:schemeClr val="tx2"/>
                </a:solidFill>
                <a:effectLst/>
                <a:latin typeface="Franklin Gothic Book" panose="020B0503020102020204" pitchFamily="34" charset="0"/>
                <a:hlinkClick r:id="rId37" action="ppaction://hlinksldjump"/>
              </a:rPr>
              <a:t>Diversity</a:t>
            </a:r>
            <a:endParaRPr lang="en-US" sz="1200" b="1" dirty="0">
              <a:solidFill>
                <a:schemeClr val="tx2"/>
              </a:solidFill>
              <a:effectLst/>
              <a:latin typeface="Franklin Gothic Book" panose="020B0503020102020204" pitchFamily="34" charset="0"/>
            </a:endParaRPr>
          </a:p>
          <a:p>
            <a:pPr lvl="1" eaLnBrk="1" hangingPunct="1">
              <a:spcBef>
                <a:spcPts val="300"/>
              </a:spcBef>
              <a:spcAft>
                <a:spcPts val="300"/>
              </a:spcAft>
              <a:buClr>
                <a:srgbClr val="7680AC"/>
              </a:buClr>
              <a:buFontTx/>
              <a:buNone/>
              <a:defRPr/>
            </a:pPr>
            <a:r>
              <a:rPr lang="en-US" sz="1200" b="1" dirty="0">
                <a:solidFill>
                  <a:schemeClr val="tx2"/>
                </a:solidFill>
                <a:effectLst/>
                <a:latin typeface="Franklin Gothic Book" panose="020B0503020102020204" pitchFamily="34" charset="0"/>
                <a:hlinkClick r:id="rId38" action="ppaction://hlinksldjump"/>
              </a:rPr>
              <a:t>Satisfaction with Services and Community </a:t>
            </a:r>
            <a:endParaRPr lang="en-US" sz="1200" b="1" dirty="0">
              <a:solidFill>
                <a:schemeClr val="tx2"/>
              </a:solidFill>
              <a:effectLst/>
              <a:latin typeface="Franklin Gothic Book" panose="020B0503020102020204" pitchFamily="34" charset="0"/>
            </a:endParaRPr>
          </a:p>
          <a:p>
            <a:pPr lvl="1" eaLnBrk="1" hangingPunct="1">
              <a:spcBef>
                <a:spcPts val="300"/>
              </a:spcBef>
              <a:buClr>
                <a:srgbClr val="7680AC"/>
              </a:buClr>
              <a:buFontTx/>
              <a:buNone/>
              <a:defRPr/>
            </a:pPr>
            <a:endParaRPr lang="en-US" sz="1200" b="1" dirty="0">
              <a:solidFill>
                <a:schemeClr val="tx2"/>
              </a:solidFill>
              <a:effectLst/>
              <a:latin typeface="Franklin Gothic Book" panose="020B0503020102020204" pitchFamily="34" charset="0"/>
            </a:endParaRPr>
          </a:p>
          <a:p>
            <a:pPr eaLnBrk="1" hangingPunct="1">
              <a:lnSpc>
                <a:spcPct val="150000"/>
              </a:lnSpc>
              <a:spcBef>
                <a:spcPts val="300"/>
              </a:spcBef>
              <a:buClr>
                <a:srgbClr val="7680AC"/>
              </a:buClr>
              <a:defRPr/>
            </a:pPr>
            <a:endParaRPr lang="en-US" sz="1600" b="1" u="sng" dirty="0">
              <a:solidFill>
                <a:schemeClr val="tx2"/>
              </a:solidFill>
              <a:effectLst/>
              <a:latin typeface="Franklin Gothic Book" panose="020B0503020102020204" pitchFamily="34" charset="0"/>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a:p>
        </p:txBody>
      </p:sp>
      <p:sp>
        <p:nvSpPr>
          <p:cNvPr id="6" name="Footer Placeholder 5"/>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74ED33F-52D9-498C-82BB-0A0C84273AF9}" type="slidenum">
              <a:rPr lang="en-US" sz="1200" u="none"/>
              <a:pPr algn="r" eaLnBrk="1" hangingPunct="1"/>
              <a:t>30</a:t>
            </a:fld>
            <a:endParaRPr lang="en-US" sz="1200" u="none"/>
          </a:p>
        </p:txBody>
      </p:sp>
      <p:sp>
        <p:nvSpPr>
          <p:cNvPr id="27652" name="Slide Number Placeholder 8"/>
          <p:cNvSpPr>
            <a:spLocks noGrp="1"/>
          </p:cNvSpPr>
          <p:nvPr>
            <p:ph type="sldNum" sz="quarter" idx="11"/>
          </p:nvPr>
        </p:nvSpPr>
        <p:spPr>
          <a:noFill/>
        </p:spPr>
        <p:txBody>
          <a:bodyPr/>
          <a:lstStyle/>
          <a:p>
            <a:fld id="{FB052A6D-F701-4554-8A64-E2747B1BD31A}" type="slidenum">
              <a:rPr lang="en-US" smtClean="0"/>
              <a:pPr/>
              <a:t>30</a:t>
            </a:fld>
            <a:endParaRPr lang="en-US"/>
          </a:p>
        </p:txBody>
      </p:sp>
      <p:sp>
        <p:nvSpPr>
          <p:cNvPr id="35847" name="Rectangle 5"/>
          <p:cNvSpPr>
            <a:spLocks noChangeArrowheads="1"/>
          </p:cNvSpPr>
          <p:nvPr/>
        </p:nvSpPr>
        <p:spPr bwMode="auto">
          <a:xfrm>
            <a:off x="685800" y="5031194"/>
            <a:ext cx="3962399" cy="638175"/>
          </a:xfrm>
          <a:prstGeom prst="rect">
            <a:avLst/>
          </a:prstGeom>
          <a:noFill/>
          <a:ln w="9525">
            <a:noFill/>
            <a:miter lim="800000"/>
            <a:headEnd/>
            <a:tailEnd/>
          </a:ln>
        </p:spPr>
        <p:txBody>
          <a:bodyPr anchor="ctr"/>
          <a:lstStyle/>
          <a:p>
            <a:pPr algn="ctr" fontAlgn="ctr">
              <a:defRPr/>
            </a:pPr>
            <a:r>
              <a:rPr lang="en-US" sz="1200" b="1" u="none" dirty="0">
                <a:solidFill>
                  <a:schemeClr val="tx2"/>
                </a:solidFill>
              </a:rPr>
              <a:t>This institution has contributed to my knowledge of people from different races/cultures</a:t>
            </a:r>
          </a:p>
        </p:txBody>
      </p:sp>
      <p:graphicFrame>
        <p:nvGraphicFramePr>
          <p:cNvPr id="10" name="Diversity Outcomes"/>
          <p:cNvGraphicFramePr>
            <a:graphicFrameLocks noChangeAspect="1"/>
          </p:cNvGraphicFramePr>
          <p:nvPr>
            <p:extLst>
              <p:ext uri="{D42A27DB-BD31-4B8C-83A1-F6EECF244321}">
                <p14:modId xmlns:p14="http://schemas.microsoft.com/office/powerpoint/2010/main" val="2935840456"/>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txBox="1">
            <a:spLocks noChangeArrowheads="1"/>
          </p:cNvSpPr>
          <p:nvPr/>
        </p:nvSpPr>
        <p:spPr bwMode="auto">
          <a:xfrm>
            <a:off x="914400" y="2286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Diversity Outcomes</a:t>
            </a:r>
            <a:r>
              <a:rPr lang="en-US" sz="1600" b="1" u="none" kern="0" dirty="0">
                <a:solidFill>
                  <a:schemeClr val="tx2"/>
                </a:solidFill>
                <a:latin typeface="Franklin Gothic Medium" panose="020B0603020102020204" pitchFamily="34" charset="0"/>
                <a:ea typeface="+mj-ea"/>
                <a:cs typeface="+mj-cs"/>
              </a:rPr>
              <a:t/>
            </a:r>
            <a:br>
              <a:rPr lang="en-US" sz="1600" b="1" u="none" kern="0" dirty="0">
                <a:solidFill>
                  <a:schemeClr val="tx2"/>
                </a:solidFill>
                <a:latin typeface="Franklin Gothic Medium" panose="020B0603020102020204" pitchFamily="34" charset="0"/>
                <a:ea typeface="+mj-ea"/>
                <a:cs typeface="+mj-cs"/>
              </a:rPr>
            </a:br>
            <a:endParaRPr lang="en-US" sz="1600" b="1" u="none" kern="0" dirty="0">
              <a:solidFill>
                <a:schemeClr val="tx2"/>
              </a:solidFill>
              <a:latin typeface="Franklin Gothic Medium" panose="020B0603020102020204" pitchFamily="34" charset="0"/>
              <a:ea typeface="+mj-ea"/>
              <a:cs typeface="+mj-cs"/>
            </a:endParaRPr>
          </a:p>
          <a:p>
            <a:pPr algn="ctr" eaLnBrk="1" hangingPunct="1">
              <a:defRPr/>
            </a:pPr>
            <a:r>
              <a:rPr lang="en-US" sz="1600" b="1" u="none" kern="0" dirty="0">
                <a:solidFill>
                  <a:schemeClr val="accent4"/>
                </a:solidFill>
                <a:latin typeface="Franklin Gothic Medium" panose="020B0603020102020204" pitchFamily="34" charset="0"/>
                <a:ea typeface="+mj-ea"/>
                <a:cs typeface="+mj-cs"/>
              </a:rPr>
              <a:t>Contact with diverse students, faculty, and ideas allows students to </a:t>
            </a:r>
          </a:p>
          <a:p>
            <a:pPr algn="ctr" eaLnBrk="1" hangingPunct="1">
              <a:defRPr/>
            </a:pPr>
            <a:r>
              <a:rPr lang="en-US" sz="1600" b="1" u="none" kern="0" dirty="0">
                <a:solidFill>
                  <a:schemeClr val="accent4"/>
                </a:solidFill>
                <a:latin typeface="Franklin Gothic Medium" panose="020B0603020102020204" pitchFamily="34" charset="0"/>
                <a:ea typeface="+mj-ea"/>
                <a:cs typeface="+mj-cs"/>
              </a:rPr>
              <a:t>gain valuable insights about themselves and others. </a:t>
            </a:r>
          </a:p>
        </p:txBody>
      </p:sp>
      <p:sp>
        <p:nvSpPr>
          <p:cNvPr id="14" name="Rectangle 6"/>
          <p:cNvSpPr>
            <a:spLocks noChangeArrowheads="1"/>
          </p:cNvSpPr>
          <p:nvPr/>
        </p:nvSpPr>
        <p:spPr bwMode="auto">
          <a:xfrm>
            <a:off x="1181099" y="5640794"/>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smtClean="0"/>
              <a:t>2017 College Senior Survey</a:t>
            </a:r>
            <a:endParaRPr lang="en-US" dirty="0"/>
          </a:p>
        </p:txBody>
      </p:sp>
      <p:sp>
        <p:nvSpPr>
          <p:cNvPr id="11" name="Rectangle 6"/>
          <p:cNvSpPr>
            <a:spLocks noChangeArrowheads="1"/>
          </p:cNvSpPr>
          <p:nvPr/>
        </p:nvSpPr>
        <p:spPr bwMode="auto">
          <a:xfrm>
            <a:off x="5524499" y="5660648"/>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Yes</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No</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Yes</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No</a:t>
            </a:r>
          </a:p>
          <a:p>
            <a:pPr>
              <a:defRPr/>
            </a:pPr>
            <a:endParaRPr lang="en-US" sz="1200" b="1" u="none" dirty="0">
              <a:solidFill>
                <a:schemeClr val="tx2"/>
              </a:solidFill>
            </a:endParaRPr>
          </a:p>
        </p:txBody>
      </p:sp>
      <p:sp>
        <p:nvSpPr>
          <p:cNvPr id="15" name="Rectangle 5"/>
          <p:cNvSpPr>
            <a:spLocks noChangeArrowheads="1"/>
          </p:cNvSpPr>
          <p:nvPr/>
        </p:nvSpPr>
        <p:spPr bwMode="auto">
          <a:xfrm>
            <a:off x="5029200" y="5033188"/>
            <a:ext cx="3962399" cy="638175"/>
          </a:xfrm>
          <a:prstGeom prst="rect">
            <a:avLst/>
          </a:prstGeom>
          <a:noFill/>
          <a:ln w="9525">
            <a:noFill/>
            <a:miter lim="800000"/>
            <a:headEnd/>
            <a:tailEnd/>
          </a:ln>
        </p:spPr>
        <p:txBody>
          <a:bodyPr anchor="ctr"/>
          <a:lstStyle/>
          <a:p>
            <a:pPr algn="ctr" fontAlgn="ctr">
              <a:defRPr/>
            </a:pPr>
            <a:r>
              <a:rPr lang="en-US" sz="1200" b="1" u="none" dirty="0">
                <a:solidFill>
                  <a:schemeClr val="tx2"/>
                </a:solidFill>
              </a:rPr>
              <a:t>Had a roommate of different race/ethnicity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7A54677-97E8-4683-9E24-4B1F1023A29E}" type="slidenum">
              <a:rPr lang="en-US" sz="1200" u="none"/>
              <a:pPr algn="r" eaLnBrk="1" hangingPunct="1"/>
              <a:t>31</a:t>
            </a:fld>
            <a:endParaRPr lang="en-US" sz="1200" u="none"/>
          </a:p>
        </p:txBody>
      </p:sp>
      <p:sp>
        <p:nvSpPr>
          <p:cNvPr id="28676" name="Slide Number Placeholder 9"/>
          <p:cNvSpPr>
            <a:spLocks noGrp="1"/>
          </p:cNvSpPr>
          <p:nvPr>
            <p:ph type="sldNum" sz="quarter" idx="11"/>
          </p:nvPr>
        </p:nvSpPr>
        <p:spPr>
          <a:noFill/>
        </p:spPr>
        <p:txBody>
          <a:bodyPr/>
          <a:lstStyle/>
          <a:p>
            <a:fld id="{3E575C6D-B5AA-4AA1-9053-8FDB4E10B1EE}" type="slidenum">
              <a:rPr lang="en-US" smtClean="0"/>
              <a:pPr/>
              <a:t>31</a:t>
            </a:fld>
            <a:endParaRPr lang="en-US"/>
          </a:p>
        </p:txBody>
      </p:sp>
      <p:graphicFrame>
        <p:nvGraphicFramePr>
          <p:cNvPr id="11" name="Campus Climate"/>
          <p:cNvGraphicFramePr>
            <a:graphicFrameLocks noChangeAspect="1"/>
          </p:cNvGraphicFramePr>
          <p:nvPr>
            <p:extLst>
              <p:ext uri="{D42A27DB-BD31-4B8C-83A1-F6EECF244321}">
                <p14:modId xmlns:p14="http://schemas.microsoft.com/office/powerpoint/2010/main" val="1637428061"/>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8921" name="Rectangle 13"/>
          <p:cNvSpPr>
            <a:spLocks noChangeArrowheads="1"/>
          </p:cNvSpPr>
          <p:nvPr/>
        </p:nvSpPr>
        <p:spPr bwMode="auto">
          <a:xfrm>
            <a:off x="6553200" y="5334000"/>
            <a:ext cx="2362200" cy="838200"/>
          </a:xfrm>
          <a:prstGeom prst="rect">
            <a:avLst/>
          </a:prstGeom>
          <a:noFill/>
          <a:ln w="9525">
            <a:noFill/>
            <a:miter lim="800000"/>
            <a:headEnd/>
            <a:tailEnd/>
          </a:ln>
        </p:spPr>
        <p:txBody>
          <a:bodyPr anchor="ctr"/>
          <a:lstStyle/>
          <a:p>
            <a:pPr algn="ctr" fontAlgn="ctr">
              <a:defRPr/>
            </a:pPr>
            <a:r>
              <a:rPr lang="en-US" sz="1200" b="1" u="none" dirty="0">
                <a:solidFill>
                  <a:schemeClr val="tx2"/>
                </a:solidFill>
              </a:rPr>
              <a:t>In class, I have heard faculty express stereotypes based on social identity </a:t>
            </a:r>
          </a:p>
          <a:p>
            <a:pPr algn="ctr" fontAlgn="ctr">
              <a:defRPr/>
            </a:pPr>
            <a:r>
              <a:rPr lang="en-US" sz="1200" b="1" u="none" dirty="0">
                <a:solidFill>
                  <a:schemeClr val="tx2"/>
                </a:solidFill>
              </a:rPr>
              <a:t>(such as race/ethnicity, gender, sexual orientation, disability status, or religion)</a:t>
            </a:r>
          </a:p>
        </p:txBody>
      </p:sp>
      <p:sp>
        <p:nvSpPr>
          <p:cNvPr id="38922" name="Rectangle 14"/>
          <p:cNvSpPr>
            <a:spLocks noChangeArrowheads="1"/>
          </p:cNvSpPr>
          <p:nvPr/>
        </p:nvSpPr>
        <p:spPr bwMode="auto">
          <a:xfrm>
            <a:off x="3733800" y="5105400"/>
            <a:ext cx="2286000" cy="533400"/>
          </a:xfrm>
          <a:prstGeom prst="rect">
            <a:avLst/>
          </a:prstGeom>
          <a:noFill/>
          <a:ln w="9525">
            <a:noFill/>
            <a:miter lim="800000"/>
            <a:headEnd/>
            <a:tailEnd/>
          </a:ln>
        </p:spPr>
        <p:txBody>
          <a:bodyPr anchor="ctr"/>
          <a:lstStyle/>
          <a:p>
            <a:pPr algn="ctr" fontAlgn="ctr">
              <a:defRPr/>
            </a:pPr>
            <a:r>
              <a:rPr lang="en-US" sz="1200" b="1" u="none" dirty="0">
                <a:solidFill>
                  <a:schemeClr val="tx2"/>
                </a:solidFill>
              </a:rPr>
              <a:t>There is a lot of racial tension on this campus</a:t>
            </a:r>
          </a:p>
        </p:txBody>
      </p:sp>
      <p:sp>
        <p:nvSpPr>
          <p:cNvPr id="38923" name="Rectangle 15"/>
          <p:cNvSpPr>
            <a:spLocks noChangeArrowheads="1"/>
          </p:cNvSpPr>
          <p:nvPr/>
        </p:nvSpPr>
        <p:spPr bwMode="auto">
          <a:xfrm>
            <a:off x="685800" y="5257800"/>
            <a:ext cx="2514600" cy="762000"/>
          </a:xfrm>
          <a:prstGeom prst="rect">
            <a:avLst/>
          </a:prstGeom>
          <a:noFill/>
          <a:ln w="9525">
            <a:noFill/>
            <a:miter lim="800000"/>
            <a:headEnd/>
            <a:tailEnd/>
          </a:ln>
        </p:spPr>
        <p:txBody>
          <a:bodyPr anchor="ctr"/>
          <a:lstStyle/>
          <a:p>
            <a:pPr algn="ctr" fontAlgn="ctr">
              <a:defRPr/>
            </a:pPr>
            <a:r>
              <a:rPr lang="en-US" sz="1200" b="1" u="none" dirty="0">
                <a:solidFill>
                  <a:schemeClr val="tx2"/>
                </a:solidFill>
              </a:rPr>
              <a:t> I have felt discriminated against at this institution because of my race/ethnicity, gender, sexual orientation, disability status, or religion</a:t>
            </a:r>
            <a:endParaRPr lang="en-US" sz="1200" b="1" dirty="0">
              <a:solidFill>
                <a:schemeClr val="tx2"/>
              </a:solidFill>
            </a:endParaRPr>
          </a:p>
        </p:txBody>
      </p:sp>
      <p:sp>
        <p:nvSpPr>
          <p:cNvPr id="12" name="Rectangle 2"/>
          <p:cNvSpPr txBox="1">
            <a:spLocks noChangeArrowheads="1"/>
          </p:cNvSpPr>
          <p:nvPr/>
        </p:nvSpPr>
        <p:spPr bwMode="auto">
          <a:xfrm>
            <a:off x="914400" y="152400"/>
            <a:ext cx="8229600"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Campus Climate and Diversity</a:t>
            </a:r>
          </a:p>
          <a:p>
            <a:pPr algn="ctr" eaLnBrk="1" hangingPunct="1">
              <a:defRPr/>
            </a:pPr>
            <a:endParaRPr lang="en-US" sz="1600" b="1" u="none" kern="0" dirty="0">
              <a:solidFill>
                <a:schemeClr val="accent1"/>
              </a:solidFill>
              <a:latin typeface="Franklin Gothic Medium" panose="020B0603020102020204" pitchFamily="34" charset="0"/>
              <a:ea typeface="+mj-ea"/>
              <a:cs typeface="+mj-cs"/>
            </a:endParaRPr>
          </a:p>
          <a:p>
            <a:pPr algn="ctr" eaLnBrk="1" hangingPunct="1">
              <a:defRPr/>
            </a:pPr>
            <a:r>
              <a:rPr lang="en-US" sz="1600" b="1" u="none" kern="0" dirty="0">
                <a:solidFill>
                  <a:schemeClr val="accent4"/>
                </a:solidFill>
                <a:latin typeface="Franklin Gothic Medium" panose="020B0603020102020204" pitchFamily="34" charset="0"/>
                <a:ea typeface="+mj-ea"/>
                <a:cs typeface="+mj-cs"/>
              </a:rPr>
              <a:t>A diverse and inclusive campus environment strengthens students’ learning experiences </a:t>
            </a:r>
          </a:p>
          <a:p>
            <a:pPr algn="ctr" eaLnBrk="1" hangingPunct="1">
              <a:defRPr/>
            </a:pPr>
            <a:r>
              <a:rPr lang="en-US" sz="1600" b="1" u="none" kern="0" dirty="0">
                <a:solidFill>
                  <a:schemeClr val="accent4"/>
                </a:solidFill>
                <a:latin typeface="Franklin Gothic Medium" panose="020B0603020102020204" pitchFamily="34" charset="0"/>
                <a:ea typeface="+mj-ea"/>
                <a:cs typeface="+mj-cs"/>
              </a:rPr>
              <a:t>and prepares them to participate in an increasingly diverse society.</a:t>
            </a:r>
          </a:p>
        </p:txBody>
      </p:sp>
      <p:sp>
        <p:nvSpPr>
          <p:cNvPr id="15"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p>
        </p:txBody>
      </p:sp>
      <p:sp>
        <p:nvSpPr>
          <p:cNvPr id="10" name="Footer Placeholder 9"/>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idx="4294967295"/>
          </p:nvPr>
        </p:nvSpPr>
        <p:spPr>
          <a:xfrm>
            <a:off x="0" y="2743200"/>
            <a:ext cx="9144000" cy="1371600"/>
          </a:xfrm>
          <a:solidFill>
            <a:schemeClr val="accent4"/>
          </a:solidFill>
          <a:ln w="9525">
            <a:solidFill>
              <a:schemeClr val="tx2"/>
            </a:solidFill>
          </a:ln>
        </p:spPr>
        <p:txBody>
          <a:bodyPr/>
          <a:lstStyle/>
          <a:p>
            <a:pPr eaLnBrk="1" hangingPunct="1">
              <a:defRPr/>
            </a:pPr>
            <a:r>
              <a:rPr lang="en-US" sz="3600" dirty="0">
                <a:solidFill>
                  <a:schemeClr val="bg1"/>
                </a:solidFill>
              </a:rPr>
              <a:t>Future Plans</a:t>
            </a:r>
          </a:p>
        </p:txBody>
      </p:sp>
      <p:sp>
        <p:nvSpPr>
          <p:cNvPr id="6" name="Subtitle 4"/>
          <p:cNvSpPr txBox="1">
            <a:spLocks/>
          </p:cNvSpPr>
          <p:nvPr/>
        </p:nvSpPr>
        <p:spPr>
          <a:xfrm>
            <a:off x="1295400" y="4572000"/>
            <a:ext cx="6781800" cy="1752600"/>
          </a:xfrm>
          <a:prstGeom prst="rect">
            <a:avLst/>
          </a:prstGeom>
        </p:spPr>
        <p:txBody>
          <a:bodyPr/>
          <a:lstStyle/>
          <a:p>
            <a:pPr marL="342900" indent="-342900" algn="ctr">
              <a:spcBef>
                <a:spcPct val="20000"/>
              </a:spcBef>
              <a:buClr>
                <a:schemeClr val="tx2"/>
              </a:buClr>
              <a:defRPr/>
            </a:pPr>
            <a:r>
              <a:rPr lang="en-US" sz="2400" b="1" u="none" kern="0" dirty="0">
                <a:solidFill>
                  <a:schemeClr val="accent4"/>
                </a:solidFill>
                <a:latin typeface="+mn-lt"/>
              </a:rPr>
              <a:t>This section describes students’ degree aspirations and career plans.</a:t>
            </a:r>
          </a:p>
        </p:txBody>
      </p:sp>
      <p:sp>
        <p:nvSpPr>
          <p:cNvPr id="2" name="Slide Number Placeholder 1"/>
          <p:cNvSpPr>
            <a:spLocks noGrp="1"/>
          </p:cNvSpPr>
          <p:nvPr>
            <p:ph type="sldNum" sz="quarter" idx="11"/>
          </p:nvPr>
        </p:nvSpPr>
        <p:spPr/>
        <p:txBody>
          <a:bodyPr/>
          <a:lstStyle/>
          <a:p>
            <a:pPr>
              <a:defRPr/>
            </a:pPr>
            <a:fld id="{AD5C4E08-4A6B-4B7B-AFB5-E34103AFDBDE}" type="slidenum">
              <a:rPr lang="en-US" smtClean="0"/>
              <a:pPr>
                <a:defRPr/>
              </a:pPr>
              <a:t>32</a:t>
            </a:fld>
            <a:endParaRPr lang="en-US"/>
          </a:p>
        </p:txBody>
      </p:sp>
      <p:sp>
        <p:nvSpPr>
          <p:cNvPr id="7" name="Footer Placeholder 6"/>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5C7D9DF-B344-481C-93AF-F216FDA2C004}" type="slidenum">
              <a:rPr lang="en-US" sz="1200" u="none"/>
              <a:pPr algn="r" eaLnBrk="1" hangingPunct="1"/>
              <a:t>33</a:t>
            </a:fld>
            <a:endParaRPr lang="en-US" sz="1200" u="none"/>
          </a:p>
        </p:txBody>
      </p:sp>
      <p:sp>
        <p:nvSpPr>
          <p:cNvPr id="36868" name="Slide Number Placeholder 8"/>
          <p:cNvSpPr>
            <a:spLocks noGrp="1"/>
          </p:cNvSpPr>
          <p:nvPr>
            <p:ph type="sldNum" sz="quarter" idx="11"/>
          </p:nvPr>
        </p:nvSpPr>
        <p:spPr>
          <a:noFill/>
        </p:spPr>
        <p:txBody>
          <a:bodyPr/>
          <a:lstStyle/>
          <a:p>
            <a:fld id="{EA50C6A9-7552-4018-A396-4A9F2B70CC7A}" type="slidenum">
              <a:rPr lang="en-US" smtClean="0"/>
              <a:pPr/>
              <a:t>33</a:t>
            </a:fld>
            <a:endParaRPr lang="en-US"/>
          </a:p>
        </p:txBody>
      </p:sp>
      <p:sp>
        <p:nvSpPr>
          <p:cNvPr id="51206" name="Rectangle 2"/>
          <p:cNvSpPr>
            <a:spLocks noGrp="1" noChangeArrowheads="1"/>
          </p:cNvSpPr>
          <p:nvPr>
            <p:ph type="title" idx="4294967295"/>
          </p:nvPr>
        </p:nvSpPr>
        <p:spPr>
          <a:xfrm>
            <a:off x="914400" y="152400"/>
            <a:ext cx="8229600" cy="1066800"/>
          </a:xfrm>
        </p:spPr>
        <p:txBody>
          <a:bodyPr/>
          <a:lstStyle/>
          <a:p>
            <a:pPr eaLnBrk="1" hangingPunct="1">
              <a:defRPr/>
            </a:pPr>
            <a:r>
              <a:rPr lang="en-US" dirty="0"/>
              <a:t>Future Plans</a:t>
            </a:r>
            <a:r>
              <a:rPr lang="en-US" sz="1600" dirty="0"/>
              <a:t/>
            </a:r>
            <a:br>
              <a:rPr lang="en-US" sz="1600" dirty="0"/>
            </a:br>
            <a:r>
              <a:rPr lang="en-US" sz="1600" dirty="0"/>
              <a:t/>
            </a:r>
            <a:br>
              <a:rPr lang="en-US" sz="1600" dirty="0"/>
            </a:br>
            <a:r>
              <a:rPr lang="en-US" sz="1600" dirty="0">
                <a:solidFill>
                  <a:schemeClr val="accent4"/>
                </a:solidFill>
              </a:rPr>
              <a:t>Preparedness for Future Plans</a:t>
            </a:r>
            <a:endParaRPr lang="en-US" sz="1200" dirty="0">
              <a:solidFill>
                <a:schemeClr val="accent4"/>
              </a:solidFill>
            </a:endParaRPr>
          </a:p>
        </p:txBody>
      </p:sp>
      <p:graphicFrame>
        <p:nvGraphicFramePr>
          <p:cNvPr id="10" name="future plans"/>
          <p:cNvGraphicFramePr>
            <a:graphicFrameLocks noChangeAspect="1"/>
          </p:cNvGraphicFramePr>
          <p:nvPr>
            <p:extLst>
              <p:ext uri="{D42A27DB-BD31-4B8C-83A1-F6EECF244321}">
                <p14:modId xmlns:p14="http://schemas.microsoft.com/office/powerpoint/2010/main" val="2407369421"/>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51209" name="Rectangle 7"/>
          <p:cNvSpPr>
            <a:spLocks noChangeArrowheads="1"/>
          </p:cNvSpPr>
          <p:nvPr/>
        </p:nvSpPr>
        <p:spPr bwMode="auto">
          <a:xfrm>
            <a:off x="1219200" y="5029200"/>
            <a:ext cx="3048000" cy="533400"/>
          </a:xfrm>
          <a:prstGeom prst="rect">
            <a:avLst/>
          </a:prstGeom>
          <a:noFill/>
          <a:ln w="9525">
            <a:noFill/>
            <a:miter lim="800000"/>
            <a:headEnd/>
            <a:tailEnd/>
          </a:ln>
        </p:spPr>
        <p:txBody>
          <a:bodyPr anchor="ctr"/>
          <a:lstStyle/>
          <a:p>
            <a:pPr algn="ctr" fontAlgn="ctr">
              <a:defRPr/>
            </a:pPr>
            <a:r>
              <a:rPr lang="en-US" sz="1400" b="1" u="none" dirty="0">
                <a:solidFill>
                  <a:schemeClr val="tx2"/>
                </a:solidFill>
              </a:rPr>
              <a:t>This institution has prepared me </a:t>
            </a:r>
            <a:r>
              <a:rPr lang="en-US" sz="1400" b="1" u="none" dirty="0" smtClean="0">
                <a:solidFill>
                  <a:schemeClr val="tx2"/>
                </a:solidFill>
              </a:rPr>
              <a:t>for employment </a:t>
            </a:r>
            <a:r>
              <a:rPr lang="en-US" sz="1400" b="1" u="none" dirty="0">
                <a:solidFill>
                  <a:schemeClr val="tx2"/>
                </a:solidFill>
              </a:rPr>
              <a:t>after college</a:t>
            </a:r>
          </a:p>
        </p:txBody>
      </p:sp>
      <p:sp>
        <p:nvSpPr>
          <p:cNvPr id="51210" name="Rectangle 8"/>
          <p:cNvSpPr>
            <a:spLocks noChangeArrowheads="1"/>
          </p:cNvSpPr>
          <p:nvPr/>
        </p:nvSpPr>
        <p:spPr bwMode="auto">
          <a:xfrm>
            <a:off x="5435600" y="5029200"/>
            <a:ext cx="3098800" cy="533400"/>
          </a:xfrm>
          <a:prstGeom prst="rect">
            <a:avLst/>
          </a:prstGeom>
          <a:noFill/>
          <a:ln w="9525">
            <a:noFill/>
            <a:miter lim="800000"/>
            <a:headEnd/>
            <a:tailEnd/>
          </a:ln>
        </p:spPr>
        <p:txBody>
          <a:bodyPr anchor="ctr"/>
          <a:lstStyle/>
          <a:p>
            <a:pPr algn="ctr" fontAlgn="ctr">
              <a:defRPr/>
            </a:pPr>
            <a:r>
              <a:rPr lang="en-US" sz="1400" b="1" u="none" dirty="0">
                <a:solidFill>
                  <a:schemeClr val="tx2"/>
                </a:solidFill>
              </a:rPr>
              <a:t>This institution has prepared me for graduate or advanced education</a:t>
            </a:r>
          </a:p>
        </p:txBody>
      </p:sp>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Strongly Agree</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Agree</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5DAFBB4-D692-428B-A693-A3D831E128E5}" type="slidenum">
              <a:rPr lang="en-US" sz="1200" u="none"/>
              <a:pPr algn="r" eaLnBrk="1" hangingPunct="1"/>
              <a:t>34</a:t>
            </a:fld>
            <a:endParaRPr lang="en-US" sz="1200" u="none"/>
          </a:p>
        </p:txBody>
      </p:sp>
      <p:sp>
        <p:nvSpPr>
          <p:cNvPr id="33796" name="Slide Number Placeholder 5"/>
          <p:cNvSpPr>
            <a:spLocks noGrp="1"/>
          </p:cNvSpPr>
          <p:nvPr>
            <p:ph type="sldNum" sz="quarter" idx="11"/>
          </p:nvPr>
        </p:nvSpPr>
        <p:spPr>
          <a:noFill/>
        </p:spPr>
        <p:txBody>
          <a:bodyPr/>
          <a:lstStyle/>
          <a:p>
            <a:fld id="{C1901CCA-FCBF-41F4-9789-8A5C0FEED4CE}" type="slidenum">
              <a:rPr lang="en-US" smtClean="0"/>
              <a:pPr/>
              <a:t>34</a:t>
            </a:fld>
            <a:endParaRPr lang="en-US"/>
          </a:p>
        </p:txBody>
      </p:sp>
      <p:sp>
        <p:nvSpPr>
          <p:cNvPr id="52230" name="Rectangle 2"/>
          <p:cNvSpPr>
            <a:spLocks noGrp="1" noChangeArrowheads="1"/>
          </p:cNvSpPr>
          <p:nvPr>
            <p:ph type="title" idx="4294967295"/>
          </p:nvPr>
        </p:nvSpPr>
        <p:spPr>
          <a:xfrm>
            <a:off x="0" y="228600"/>
            <a:ext cx="9144000" cy="1143000"/>
          </a:xfrm>
        </p:spPr>
        <p:txBody>
          <a:bodyPr/>
          <a:lstStyle/>
          <a:p>
            <a:pPr eaLnBrk="1" hangingPunct="1">
              <a:defRPr/>
            </a:pPr>
            <a:r>
              <a:rPr lang="en-US" dirty="0"/>
              <a:t>Future </a:t>
            </a:r>
            <a:r>
              <a:rPr lang="en-US" dirty="0" smtClean="0"/>
              <a:t>Plans: Employment</a:t>
            </a:r>
            <a:r>
              <a:rPr lang="en-US" sz="1200" dirty="0"/>
              <a:t/>
            </a:r>
            <a:br>
              <a:rPr lang="en-US" sz="1200" dirty="0"/>
            </a:br>
            <a:endParaRPr lang="en-US" sz="1200" dirty="0"/>
          </a:p>
        </p:txBody>
      </p:sp>
      <p:graphicFrame>
        <p:nvGraphicFramePr>
          <p:cNvPr id="420948" name="primary activity"/>
          <p:cNvGraphicFramePr>
            <a:graphicFrameLocks noGrp="1"/>
          </p:cNvGraphicFramePr>
          <p:nvPr>
            <p:custDataLst>
              <p:tags r:id="rId1"/>
            </p:custDataLst>
            <p:extLst>
              <p:ext uri="{D42A27DB-BD31-4B8C-83A1-F6EECF244321}">
                <p14:modId xmlns:p14="http://schemas.microsoft.com/office/powerpoint/2010/main" val="3836549982"/>
              </p:ext>
            </p:extLst>
          </p:nvPr>
        </p:nvGraphicFramePr>
        <p:xfrm>
          <a:off x="1371600" y="1295400"/>
          <a:ext cx="6400800" cy="1170096"/>
        </p:xfrm>
        <a:graphic>
          <a:graphicData uri="http://schemas.openxmlformats.org/drawingml/2006/table">
            <a:tbl>
              <a:tblPr/>
              <a:tblGrid>
                <a:gridCol w="42672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56066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a:ln>
                            <a:noFill/>
                          </a:ln>
                          <a:solidFill>
                            <a:schemeClr val="tx2"/>
                          </a:solidFill>
                          <a:effectLst/>
                          <a:latin typeface="+mn-lt"/>
                        </a:rPr>
                        <a:t>Planned Primary Activity Fall </a:t>
                      </a:r>
                      <a:r>
                        <a:rPr kumimoji="0" lang="en-US" sz="1600" b="1" i="0" u="sng" strike="noStrike" cap="none" normalizeH="0" baseline="0" dirty="0" smtClean="0">
                          <a:ln>
                            <a:noFill/>
                          </a:ln>
                          <a:solidFill>
                            <a:schemeClr val="tx2"/>
                          </a:solidFill>
                          <a:effectLst/>
                          <a:latin typeface="+mn-lt"/>
                        </a:rPr>
                        <a:t>2017</a:t>
                      </a:r>
                      <a:endParaRPr kumimoji="0" lang="en-US" sz="1600" b="1" i="0" u="sng" strike="noStrike" cap="none" normalizeH="0" baseline="0" dirty="0">
                        <a:ln>
                          <a:noFill/>
                        </a:ln>
                        <a:solidFill>
                          <a:schemeClr val="tx2"/>
                        </a:solidFill>
                        <a:effectLst/>
                        <a:latin typeface="Garamond" pitchFamily="18" charset="0"/>
                      </a:endParaRP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Your</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93328E"/>
                          </a:solidFill>
                          <a:effectLst/>
                          <a:latin typeface="Garamond" pitchFamily="18" charset="0"/>
                        </a:rPr>
                        <a:t> </a:t>
                      </a:r>
                      <a:r>
                        <a:rPr kumimoji="0" lang="en-US" sz="1400" b="1" i="0" u="sng" strike="noStrike" cap="none" normalizeH="0" baseline="0" dirty="0">
                          <a:ln>
                            <a:noFill/>
                          </a:ln>
                          <a:solidFill>
                            <a:schemeClr val="bg1"/>
                          </a:solidFill>
                          <a:effectLst/>
                          <a:latin typeface="Garamond" pitchFamily="18" charset="0"/>
                        </a:rPr>
                        <a:t>Inst</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93328E"/>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Comp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Group</a:t>
                      </a:r>
                    </a:p>
                  </a:txBody>
                  <a:tcPr marT="45664" marB="45664" anchor="b"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1F2A44"/>
                    </a:solidFill>
                  </a:tcPr>
                </a:tc>
                <a:extLst>
                  <a:ext uri="{0D108BD9-81ED-4DB2-BD59-A6C34878D82A}">
                    <a16:rowId xmlns:a16="http://schemas.microsoft.com/office/drawing/2014/main" val="10000"/>
                  </a:ext>
                </a:extLst>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Working full-time</a:t>
                      </a:r>
                    </a:p>
                  </a:txBody>
                  <a:tcPr marL="85725" marR="0" marT="0" marB="0"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82.4%</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rgbClr val="93328E"/>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73.5%</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rgbClr val="1F2A44"/>
                    </a:solidFill>
                  </a:tcPr>
                </a:tc>
                <a:extLst>
                  <a:ext uri="{0D108BD9-81ED-4DB2-BD59-A6C34878D82A}">
                    <a16:rowId xmlns:a16="http://schemas.microsoft.com/office/drawing/2014/main" val="10001"/>
                  </a:ext>
                </a:extLst>
              </a:tr>
              <a:tr h="30466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Working part-time</a:t>
                      </a:r>
                    </a:p>
                  </a:txBody>
                  <a:tcPr marL="85725"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11.8%</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solidFill>
                      <a:srgbClr val="93328E"/>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42.9%</a:t>
                      </a:r>
                      <a:endParaRPr kumimoji="0" lang="en-US" sz="1400" b="1" i="0" u="none" strike="noStrike" cap="none" normalizeH="0" baseline="0" dirty="0">
                        <a:ln>
                          <a:noFill/>
                        </a:ln>
                        <a:solidFill>
                          <a:schemeClr val="bg1"/>
                        </a:solidFill>
                        <a:effectLst/>
                        <a:latin typeface="Garamond" pitchFamily="18" charset="0"/>
                      </a:endParaRPr>
                    </a:p>
                  </a:txBody>
                  <a:tcPr marT="45664" marB="45664" anchor="ctr"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2"/>
                  </a:ext>
                </a:extLst>
              </a:tr>
            </a:tbl>
          </a:graphicData>
        </a:graphic>
      </p:graphicFrame>
      <p:graphicFrame>
        <p:nvGraphicFramePr>
          <p:cNvPr id="8" name="employment plans"/>
          <p:cNvGraphicFramePr>
            <a:graphicFrameLocks/>
          </p:cNvGraphicFramePr>
          <p:nvPr>
            <p:extLst>
              <p:ext uri="{D42A27DB-BD31-4B8C-83A1-F6EECF244321}">
                <p14:modId xmlns:p14="http://schemas.microsoft.com/office/powerpoint/2010/main" val="329658612"/>
              </p:ext>
            </p:extLst>
          </p:nvPr>
        </p:nvGraphicFramePr>
        <p:xfrm>
          <a:off x="457200" y="2514600"/>
          <a:ext cx="8229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C406014E-2864-42FB-956A-4596DF6C0AD7}" type="slidenum">
              <a:rPr lang="en-US" sz="1200" u="none"/>
              <a:pPr algn="r" eaLnBrk="1" hangingPunct="1"/>
              <a:t>35</a:t>
            </a:fld>
            <a:endParaRPr lang="en-US" sz="1200" u="none"/>
          </a:p>
        </p:txBody>
      </p:sp>
      <p:sp>
        <p:nvSpPr>
          <p:cNvPr id="53251" name="Slide Number Placeholder 5"/>
          <p:cNvSpPr>
            <a:spLocks noGrp="1"/>
          </p:cNvSpPr>
          <p:nvPr>
            <p:ph type="sldNum" sz="quarter" idx="11"/>
          </p:nvPr>
        </p:nvSpPr>
        <p:spPr>
          <a:noFill/>
        </p:spPr>
        <p:txBody>
          <a:bodyPr/>
          <a:lstStyle/>
          <a:p>
            <a:fld id="{D5970FF9-2152-4AA3-BFEC-EB3E5604F1A9}" type="slidenum">
              <a:rPr lang="en-US" smtClean="0"/>
              <a:pPr/>
              <a:t>35</a:t>
            </a:fld>
            <a:endParaRPr lang="en-US"/>
          </a:p>
        </p:txBody>
      </p:sp>
      <p:sp>
        <p:nvSpPr>
          <p:cNvPr id="52230"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t>Future Plans: Graduate/Professional School</a:t>
            </a:r>
            <a:endParaRPr lang="en-US" sz="1200" dirty="0"/>
          </a:p>
        </p:txBody>
      </p:sp>
      <p:sp>
        <p:nvSpPr>
          <p:cNvPr id="8" name="Footer Placeholder 3"/>
          <p:cNvSpPr>
            <a:spLocks noGrp="1"/>
          </p:cNvSpPr>
          <p:nvPr>
            <p:ph type="ftr" sz="quarter" idx="10"/>
          </p:nvPr>
        </p:nvSpPr>
        <p:spPr/>
        <p:txBody>
          <a:bodyPr/>
          <a:lstStyle/>
          <a:p>
            <a:pPr>
              <a:defRPr/>
            </a:pPr>
            <a:r>
              <a:rPr lang="en-US" dirty="0" smtClean="0"/>
              <a:t>2017 College Senior Survey</a:t>
            </a:r>
            <a:endParaRPr lang="en-US" dirty="0"/>
          </a:p>
        </p:txBody>
      </p:sp>
      <p:graphicFrame>
        <p:nvGraphicFramePr>
          <p:cNvPr id="3" name="Group 84"/>
          <p:cNvGraphicFramePr>
            <a:graphicFrameLocks noGrp="1"/>
          </p:cNvGraphicFramePr>
          <p:nvPr>
            <p:extLst>
              <p:ext uri="{D42A27DB-BD31-4B8C-83A1-F6EECF244321}">
                <p14:modId xmlns:p14="http://schemas.microsoft.com/office/powerpoint/2010/main" val="848137728"/>
              </p:ext>
            </p:extLst>
          </p:nvPr>
        </p:nvGraphicFramePr>
        <p:xfrm>
          <a:off x="531812" y="1676400"/>
          <a:ext cx="8077200" cy="2966720"/>
        </p:xfrm>
        <a:graphic>
          <a:graphicData uri="http://schemas.openxmlformats.org/drawingml/2006/table">
            <a:tbl>
              <a:tblPr bandCol="1">
                <a:tableStyleId>{D27102A9-8310-4765-A935-A1911B00CA55}</a:tableStyleId>
              </a:tblPr>
              <a:tblGrid>
                <a:gridCol w="3962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cap="none" normalizeH="0" baseline="0" dirty="0" smtClean="0">
                          <a:ln>
                            <a:noFill/>
                          </a:ln>
                          <a:solidFill>
                            <a:schemeClr val="tx2"/>
                          </a:solidFill>
                          <a:effectLst/>
                          <a:latin typeface="+mn-lt"/>
                        </a:rPr>
                        <a:t>Planned Activity Fall 2017</a:t>
                      </a:r>
                      <a:endParaRPr kumimoji="0" lang="en-US" sz="1800" b="1" i="0" u="sng" strike="noStrike" cap="none" normalizeH="0" baseline="0" dirty="0" smtClean="0">
                        <a:ln>
                          <a:noFill/>
                        </a:ln>
                        <a:solidFill>
                          <a:schemeClr val="tx2"/>
                        </a:solidFill>
                        <a:effectLst/>
                        <a:latin typeface="Garamond" pitchFamily="18" charset="0"/>
                      </a:endParaRPr>
                    </a:p>
                  </a:txBody>
                  <a:tcPr>
                    <a:solidFill>
                      <a:schemeClr val="bg1">
                        <a:alpha val="20000"/>
                      </a:schemeClr>
                    </a:solidFill>
                  </a:tcPr>
                </a:tc>
                <a:tc>
                  <a:txBody>
                    <a:bodyPr/>
                    <a:lstStyle/>
                    <a:p>
                      <a:pPr algn="ctr"/>
                      <a:r>
                        <a:rPr lang="en-US" sz="1600" b="1" dirty="0">
                          <a:solidFill>
                            <a:schemeClr val="bg1"/>
                          </a:solidFill>
                        </a:rPr>
                        <a:t>Your</a:t>
                      </a:r>
                      <a:r>
                        <a:rPr lang="en-US" sz="1600" b="1" baseline="0" dirty="0">
                          <a:solidFill>
                            <a:schemeClr val="bg1"/>
                          </a:solidFill>
                        </a:rPr>
                        <a:t> Institution</a:t>
                      </a:r>
                      <a:endParaRPr lang="en-US" sz="1600" b="1" dirty="0">
                        <a:solidFill>
                          <a:schemeClr val="bg1"/>
                        </a:solidFill>
                      </a:endParaRPr>
                    </a:p>
                  </a:txBody>
                  <a:tcPr>
                    <a:solidFill>
                      <a:srgbClr val="93328E"/>
                    </a:solidFill>
                  </a:tcPr>
                </a:tc>
                <a:tc>
                  <a:txBody>
                    <a:bodyPr/>
                    <a:lstStyle/>
                    <a:p>
                      <a:pPr algn="ctr"/>
                      <a:r>
                        <a:rPr lang="en-US" sz="1600" b="1" dirty="0">
                          <a:solidFill>
                            <a:schemeClr val="bg1"/>
                          </a:solidFill>
                        </a:rPr>
                        <a:t>Comparison Group</a:t>
                      </a:r>
                    </a:p>
                  </a:txBody>
                  <a:tcPr>
                    <a:solidFill>
                      <a:srgbClr val="1F2A44"/>
                    </a:solidFill>
                  </a:tcPr>
                </a:tc>
                <a:extLst>
                  <a:ext uri="{0D108BD9-81ED-4DB2-BD59-A6C34878D82A}">
                    <a16:rowId xmlns:a16="http://schemas.microsoft.com/office/drawing/2014/main" val="10000"/>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Attend graduate/professional school full-time</a:t>
                      </a:r>
                      <a:endParaRPr kumimoji="0" lang="en-US" sz="1400" b="1" i="0" u="none" strike="noStrike" cap="none" normalizeH="0" baseline="0" dirty="0">
                        <a:ln>
                          <a:noFill/>
                        </a:ln>
                        <a:solidFill>
                          <a:schemeClr val="tx2"/>
                        </a:solidFill>
                        <a:effectLst/>
                        <a:latin typeface="Garamond" pitchFamily="18" charset="0"/>
                      </a:endParaRPr>
                    </a:p>
                  </a:txBody>
                  <a:tcPr>
                    <a:solidFill>
                      <a:schemeClr val="bg1">
                        <a:alpha val="20000"/>
                      </a:schemeClr>
                    </a:solidFill>
                  </a:tcPr>
                </a:tc>
                <a:tc>
                  <a:txBody>
                    <a:bodyPr/>
                    <a:lstStyle/>
                    <a:p>
                      <a:pPr algn="ctr"/>
                      <a:r>
                        <a:rPr lang="en-US" sz="1600" b="1" smtClean="0">
                          <a:solidFill>
                            <a:schemeClr val="bg1"/>
                          </a:solidFill>
                        </a:rPr>
                        <a:t>17.6%</a:t>
                      </a:r>
                      <a:endParaRPr lang="en-US" sz="1600" b="1" dirty="0">
                        <a:solidFill>
                          <a:schemeClr val="bg1"/>
                        </a:solidFill>
                      </a:endParaRPr>
                    </a:p>
                  </a:txBody>
                  <a:tcPr>
                    <a:solidFill>
                      <a:srgbClr val="93328E"/>
                    </a:solidFill>
                  </a:tcPr>
                </a:tc>
                <a:tc>
                  <a:txBody>
                    <a:bodyPr/>
                    <a:lstStyle/>
                    <a:p>
                      <a:pPr algn="ctr"/>
                      <a:r>
                        <a:rPr lang="en-US" sz="1600" b="1" smtClean="0">
                          <a:solidFill>
                            <a:schemeClr val="bg1"/>
                          </a:solidFill>
                        </a:rPr>
                        <a:t>26.7%</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1"/>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Attend graduate/professional school part-time</a:t>
                      </a:r>
                      <a:endParaRPr kumimoji="0" lang="en-US" sz="1400" b="1" i="0" u="none" strike="noStrike" cap="none" normalizeH="0" baseline="0" dirty="0">
                        <a:ln>
                          <a:noFill/>
                        </a:ln>
                        <a:solidFill>
                          <a:schemeClr val="tx2"/>
                        </a:solidFill>
                        <a:effectLst/>
                        <a:latin typeface="Garamond" pitchFamily="18" charset="0"/>
                      </a:endParaRPr>
                    </a:p>
                  </a:txBody>
                  <a:tcPr>
                    <a:solidFill>
                      <a:schemeClr val="bg1">
                        <a:alpha val="20000"/>
                      </a:schemeClr>
                    </a:solidFill>
                  </a:tcPr>
                </a:tc>
                <a:tc>
                  <a:txBody>
                    <a:bodyPr/>
                    <a:lstStyle/>
                    <a:p>
                      <a:pPr algn="ctr"/>
                      <a:r>
                        <a:rPr lang="en-US" sz="1600" b="1" smtClean="0">
                          <a:solidFill>
                            <a:schemeClr val="bg1"/>
                          </a:solidFill>
                        </a:rPr>
                        <a:t>29.4%</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13.2%</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2"/>
                  </a:ext>
                </a:extLst>
              </a:tr>
              <a:tr h="370840">
                <a:tc>
                  <a:txBody>
                    <a:bodyPr/>
                    <a:lstStyle/>
                    <a:p>
                      <a:endParaRPr lang="en-US" sz="1400" b="1" dirty="0">
                        <a:solidFill>
                          <a:schemeClr val="tx2"/>
                        </a:solidFill>
                      </a:endParaRPr>
                    </a:p>
                  </a:txBody>
                  <a:tcPr>
                    <a:solidFill>
                      <a:schemeClr val="bg1">
                        <a:alpha val="20000"/>
                      </a:schemeClr>
                    </a:solidFill>
                  </a:tcPr>
                </a:tc>
                <a:tc>
                  <a:txBody>
                    <a:bodyPr/>
                    <a:lstStyle/>
                    <a:p>
                      <a:pPr algn="ct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a:solidFill>
                      <a:srgbClr val="1F2A44"/>
                    </a:solidFill>
                  </a:tcPr>
                </a:tc>
                <a:extLst>
                  <a:ext uri="{0D108BD9-81ED-4DB2-BD59-A6C34878D82A}">
                    <a16:rowId xmlns:a16="http://schemas.microsoft.com/office/drawing/2014/main" val="10003"/>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chemeClr val="tx2"/>
                          </a:solidFill>
                          <a:effectLst/>
                          <a:latin typeface="Garamond" pitchFamily="18" charset="0"/>
                        </a:rPr>
                        <a:t>Current State of Educational Plans</a:t>
                      </a:r>
                      <a:endParaRPr kumimoji="0" lang="en-US" sz="1800" b="1" i="0" u="sng" strike="noStrike" cap="none" normalizeH="0" baseline="0" dirty="0">
                        <a:ln>
                          <a:noFill/>
                        </a:ln>
                        <a:solidFill>
                          <a:schemeClr val="tx2"/>
                        </a:solidFill>
                        <a:effectLst/>
                        <a:latin typeface="Garamond" pitchFamily="18" charset="0"/>
                      </a:endParaRPr>
                    </a:p>
                  </a:txBody>
                  <a:tcPr>
                    <a:solidFill>
                      <a:schemeClr val="bg1">
                        <a:alpha val="20000"/>
                      </a:schemeClr>
                    </a:solidFill>
                  </a:tcPr>
                </a:tc>
                <a:tc>
                  <a:txBody>
                    <a:bodyPr/>
                    <a:lstStyle/>
                    <a:p>
                      <a:pPr algn="ct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txBody>
                  <a:tcPr>
                    <a:solidFill>
                      <a:srgbClr val="1F2A44"/>
                    </a:solidFill>
                  </a:tcPr>
                </a:tc>
                <a:extLst>
                  <a:ext uri="{0D108BD9-81ED-4DB2-BD59-A6C34878D82A}">
                    <a16:rowId xmlns:a16="http://schemas.microsoft.com/office/drawing/2014/main" val="10004"/>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Accepted and will be attending in fall</a:t>
                      </a:r>
                    </a:p>
                  </a:txBody>
                  <a:tcPr marL="85725" marR="0" marT="0" marB="0" anchor="ctr" horzOverflow="overflow">
                    <a:solidFill>
                      <a:schemeClr val="bg1">
                        <a:alpha val="20000"/>
                      </a:schemeClr>
                    </a:solidFill>
                  </a:tcPr>
                </a:tc>
                <a:tc>
                  <a:txBody>
                    <a:bodyPr/>
                    <a:lstStyle/>
                    <a:p>
                      <a:pPr algn="ctr"/>
                      <a:r>
                        <a:rPr lang="en-US" sz="1600" b="1" smtClean="0">
                          <a:solidFill>
                            <a:schemeClr val="bg1"/>
                          </a:solidFill>
                        </a:rPr>
                        <a:t>17.6%</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13.3%</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5"/>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Still awaiting responses, no acceptances</a:t>
                      </a:r>
                    </a:p>
                  </a:txBody>
                  <a:tcPr marL="85725" marR="0" marT="0" marB="0" anchor="ctr" horzOverflow="overflow">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5.9%</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6.7%</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6"/>
                  </a:ext>
                </a:extLst>
              </a:tr>
              <a:tr h="3708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No plans to apply to school now or in the future</a:t>
                      </a:r>
                    </a:p>
                  </a:txBody>
                  <a:tcPr marL="85725" marR="0" marT="0" marB="0" anchor="ctr" horzOverflow="overflow">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11.8%</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15.5%</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D03FCFC5-10E2-4A97-9FE2-67E9545CBE5A}" type="slidenum">
              <a:rPr lang="en-US" sz="1200" u="none"/>
              <a:pPr algn="r" eaLnBrk="1" hangingPunct="1"/>
              <a:t>36</a:t>
            </a:fld>
            <a:endParaRPr lang="en-US" sz="1200" u="none"/>
          </a:p>
        </p:txBody>
      </p:sp>
      <p:sp>
        <p:nvSpPr>
          <p:cNvPr id="52227" name="Slide Number Placeholder 5"/>
          <p:cNvSpPr>
            <a:spLocks noGrp="1"/>
          </p:cNvSpPr>
          <p:nvPr>
            <p:ph type="sldNum" sz="quarter" idx="11"/>
          </p:nvPr>
        </p:nvSpPr>
        <p:spPr>
          <a:noFill/>
        </p:spPr>
        <p:txBody>
          <a:bodyPr/>
          <a:lstStyle/>
          <a:p>
            <a:fld id="{3D5B78E3-7D4E-4F9B-AB9C-A8B6B6FA1824}" type="slidenum">
              <a:rPr lang="en-US" smtClean="0"/>
              <a:pPr/>
              <a:t>36</a:t>
            </a:fld>
            <a:endParaRPr lang="en-US"/>
          </a:p>
        </p:txBody>
      </p:sp>
      <p:sp>
        <p:nvSpPr>
          <p:cNvPr id="50182" name="Rectangle 2"/>
          <p:cNvSpPr>
            <a:spLocks noGrp="1" noChangeArrowheads="1"/>
          </p:cNvSpPr>
          <p:nvPr>
            <p:ph type="title" idx="4294967295"/>
          </p:nvPr>
        </p:nvSpPr>
        <p:spPr>
          <a:xfrm>
            <a:off x="914400" y="152400"/>
            <a:ext cx="8226425" cy="990600"/>
          </a:xfrm>
        </p:spPr>
        <p:txBody>
          <a:bodyPr/>
          <a:lstStyle/>
          <a:p>
            <a:pPr eaLnBrk="1" hangingPunct="1">
              <a:defRPr/>
            </a:pPr>
            <a:r>
              <a:rPr lang="en-US" dirty="0"/>
              <a:t>Future Plans</a:t>
            </a:r>
            <a:r>
              <a:rPr lang="en-US" sz="2000" dirty="0"/>
              <a:t/>
            </a:r>
            <a:br>
              <a:rPr lang="en-US" sz="2000" dirty="0"/>
            </a:br>
            <a:r>
              <a:rPr lang="en-US" sz="1600" dirty="0"/>
              <a:t/>
            </a:r>
            <a:br>
              <a:rPr lang="en-US" sz="1600" dirty="0"/>
            </a:br>
            <a:r>
              <a:rPr lang="en-US" sz="1800" dirty="0">
                <a:solidFill>
                  <a:schemeClr val="accent4"/>
                </a:solidFill>
              </a:rPr>
              <a:t>Probable Career/Occupation</a:t>
            </a:r>
          </a:p>
        </p:txBody>
      </p:sp>
      <p:graphicFrame>
        <p:nvGraphicFramePr>
          <p:cNvPr id="409674" name="future plans"/>
          <p:cNvGraphicFramePr>
            <a:graphicFrameLocks noGrp="1"/>
          </p:cNvGraphicFramePr>
          <p:nvPr>
            <p:custDataLst>
              <p:tags r:id="rId1"/>
            </p:custDataLst>
            <p:extLst>
              <p:ext uri="{D42A27DB-BD31-4B8C-83A1-F6EECF244321}">
                <p14:modId xmlns:p14="http://schemas.microsoft.com/office/powerpoint/2010/main" val="2997716931"/>
              </p:ext>
            </p:extLst>
          </p:nvPr>
        </p:nvGraphicFramePr>
        <p:xfrm>
          <a:off x="312737" y="1676400"/>
          <a:ext cx="8602662" cy="3862274"/>
        </p:xfrm>
        <a:graphic>
          <a:graphicData uri="http://schemas.openxmlformats.org/drawingml/2006/table">
            <a:tbl>
              <a:tblPr/>
              <a:tblGrid>
                <a:gridCol w="2212112">
                  <a:extLst>
                    <a:ext uri="{9D8B030D-6E8A-4147-A177-3AD203B41FA5}">
                      <a16:colId xmlns:a16="http://schemas.microsoft.com/office/drawing/2014/main" val="20000"/>
                    </a:ext>
                  </a:extLst>
                </a:gridCol>
                <a:gridCol w="751751">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400386">
                  <a:extLst>
                    <a:ext uri="{9D8B030D-6E8A-4147-A177-3AD203B41FA5}">
                      <a16:colId xmlns:a16="http://schemas.microsoft.com/office/drawing/2014/main" val="20003"/>
                    </a:ext>
                  </a:extLst>
                </a:gridCol>
                <a:gridCol w="2800014">
                  <a:extLst>
                    <a:ext uri="{9D8B030D-6E8A-4147-A177-3AD203B41FA5}">
                      <a16:colId xmlns:a16="http://schemas.microsoft.com/office/drawing/2014/main" val="20004"/>
                    </a:ext>
                  </a:extLst>
                </a:gridCol>
                <a:gridCol w="825629">
                  <a:extLst>
                    <a:ext uri="{9D8B030D-6E8A-4147-A177-3AD203B41FA5}">
                      <a16:colId xmlns:a16="http://schemas.microsoft.com/office/drawing/2014/main" val="20005"/>
                    </a:ext>
                  </a:extLst>
                </a:gridCol>
                <a:gridCol w="774570">
                  <a:extLst>
                    <a:ext uri="{9D8B030D-6E8A-4147-A177-3AD203B41FA5}">
                      <a16:colId xmlns:a16="http://schemas.microsoft.com/office/drawing/2014/main" val="20006"/>
                    </a:ext>
                  </a:extLst>
                </a:gridCol>
              </a:tblGrid>
              <a:tr h="560822">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dirty="0" smtClean="0">
                          <a:ln>
                            <a:noFill/>
                          </a:ln>
                          <a:solidFill>
                            <a:schemeClr val="tx1"/>
                          </a:solidFill>
                          <a:effectLst/>
                          <a:latin typeface="Garamond" pitchFamily="18" charset="0"/>
                        </a:rPr>
                        <a:t>Career/Occupation</a:t>
                      </a:r>
                      <a:endParaRPr kumimoji="0" lang="en-US" sz="1600" b="1" i="0" u="sng" strike="noStrike" cap="none" normalizeH="0" baseline="0" dirty="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 </a:t>
                      </a:r>
                      <a:r>
                        <a:rPr kumimoji="0" lang="en-US" sz="1400" b="1" i="0" u="sng" strike="noStrike" cap="none" normalizeH="0" baseline="0" dirty="0">
                          <a:ln>
                            <a:noFill/>
                          </a:ln>
                          <a:solidFill>
                            <a:schemeClr val="bg1"/>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600" b="1" i="0" u="sng" strike="noStrike" cap="none" normalizeH="0" baseline="0" dirty="0" smtClean="0">
                          <a:ln>
                            <a:noFill/>
                          </a:ln>
                          <a:solidFill>
                            <a:schemeClr val="tx1"/>
                          </a:solidFill>
                          <a:effectLst/>
                          <a:latin typeface="Garamond" pitchFamily="18" charset="0"/>
                        </a:rPr>
                        <a:t>Career/Occupation</a:t>
                      </a: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 Inst</a:t>
                      </a:r>
                    </a:p>
                  </a:txBody>
                  <a:tcPr marL="91436" marR="91436" marT="45715" marB="45715" anchor="ctr"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0"/>
                  </a:ext>
                </a:extLst>
              </a:tr>
              <a:tr h="366828">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tx2"/>
                          </a:solidFill>
                          <a:effectLst/>
                          <a:latin typeface="Garamond" pitchFamily="18" charset="0"/>
                        </a:rPr>
                        <a:t>Artist</a:t>
                      </a:r>
                      <a:endParaRPr kumimoji="0" lang="en-US" sz="1400" b="1" i="0" u="none" strike="noStrike" cap="none" normalizeH="0" baseline="0" dirty="0">
                        <a:ln>
                          <a:noFill/>
                        </a:ln>
                        <a:solidFill>
                          <a:schemeClr val="tx2"/>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4.2%</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Homemaker (full-time)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1"/>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Business</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25.0%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16.6%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Lawyer</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2.3%</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2"/>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Business (Clerical)</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Military (career)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3"/>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College Teacher</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2.2%</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Nurse</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4.3%</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4"/>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Doctor (MD or DDS)</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2.4%</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Research scientist</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3.0%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5"/>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Education (secondary)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15.0%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10.9%</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Social/welfare/rec worker</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4.0%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6"/>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Engineer</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2.0%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7"/>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Government</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3.6%</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Other choice</a:t>
                      </a:r>
                      <a:endParaRPr kumimoji="0" lang="en-US" sz="1400" b="1" i="0" u="none" strike="noStrike" cap="none" normalizeH="0" baseline="0" dirty="0">
                        <a:ln>
                          <a:noFill/>
                        </a:ln>
                        <a:solidFill>
                          <a:schemeClr val="tx2"/>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30.0%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19.9%</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8"/>
                  </a:ext>
                </a:extLst>
              </a:tr>
              <a:tr h="36682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2"/>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7.9%</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5.0%</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93328E"/>
                    </a:solid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1"/>
                          </a:solidFill>
                          <a:effectLst/>
                          <a:latin typeface="Garamond" pitchFamily="18" charset="0"/>
                        </a:rPr>
                        <a:t>6.1%</a:t>
                      </a:r>
                      <a:endParaRPr kumimoji="0" lang="en-US" sz="1400" b="1" i="0" u="none" strike="noStrike" cap="none" normalizeH="0" baseline="0" dirty="0">
                        <a:ln>
                          <a:noFill/>
                        </a:ln>
                        <a:solidFill>
                          <a:schemeClr val="bg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solidFill>
                      <a:srgbClr val="1F2A44"/>
                    </a:solidFill>
                  </a:tcPr>
                </a:tc>
                <a:extLst>
                  <a:ext uri="{0D108BD9-81ED-4DB2-BD59-A6C34878D82A}">
                    <a16:rowId xmlns:a16="http://schemas.microsoft.com/office/drawing/2014/main" val="10009"/>
                  </a:ext>
                </a:extLst>
              </a:tr>
            </a:tbl>
          </a:graphicData>
        </a:graphic>
      </p:graphicFrame>
      <p:sp>
        <p:nvSpPr>
          <p:cNvPr id="6" name="Footer Placeholder 5"/>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8B3C719-0D47-4963-99E4-9A77EC12813D}" type="slidenum">
              <a:rPr lang="en-US" sz="1200" u="none"/>
              <a:pPr algn="r" eaLnBrk="1" hangingPunct="1"/>
              <a:t>37</a:t>
            </a:fld>
            <a:endParaRPr lang="en-US" sz="1200" u="none"/>
          </a:p>
        </p:txBody>
      </p:sp>
      <p:sp>
        <p:nvSpPr>
          <p:cNvPr id="53251" name="Slide Number Placeholder 5"/>
          <p:cNvSpPr>
            <a:spLocks noGrp="1"/>
          </p:cNvSpPr>
          <p:nvPr>
            <p:ph type="sldNum" sz="quarter" idx="11"/>
          </p:nvPr>
        </p:nvSpPr>
        <p:spPr>
          <a:noFill/>
        </p:spPr>
        <p:txBody>
          <a:bodyPr/>
          <a:lstStyle/>
          <a:p>
            <a:fld id="{20EA62FC-5393-4F90-9ECC-7ABE9142C93B}" type="slidenum">
              <a:rPr lang="en-US" smtClean="0"/>
              <a:pPr/>
              <a:t>37</a:t>
            </a:fld>
            <a:endParaRPr lang="en-US"/>
          </a:p>
        </p:txBody>
      </p:sp>
      <p:sp>
        <p:nvSpPr>
          <p:cNvPr id="52230" name="Rectangle 2"/>
          <p:cNvSpPr>
            <a:spLocks noGrp="1" noChangeArrowheads="1"/>
          </p:cNvSpPr>
          <p:nvPr>
            <p:ph type="title" idx="4294967295"/>
          </p:nvPr>
        </p:nvSpPr>
        <p:spPr>
          <a:xfrm>
            <a:off x="914400" y="152400"/>
            <a:ext cx="8226425" cy="1676400"/>
          </a:xfrm>
        </p:spPr>
        <p:txBody>
          <a:bodyPr/>
          <a:lstStyle/>
          <a:p>
            <a:pPr eaLnBrk="1" hangingPunct="1">
              <a:defRPr/>
            </a:pPr>
            <a:r>
              <a:rPr lang="en-US" dirty="0"/>
              <a:t>Future Plans</a:t>
            </a:r>
            <a:br>
              <a:rPr lang="en-US" dirty="0"/>
            </a:br>
            <a:r>
              <a:rPr lang="en-US" sz="1600" dirty="0">
                <a:solidFill>
                  <a:schemeClr val="accent1">
                    <a:lumMod val="50000"/>
                  </a:schemeClr>
                </a:solidFill>
              </a:rPr>
              <a:t/>
            </a:r>
            <a:br>
              <a:rPr lang="en-US" sz="1600" dirty="0">
                <a:solidFill>
                  <a:schemeClr val="accent1">
                    <a:lumMod val="50000"/>
                  </a:schemeClr>
                </a:solidFill>
              </a:rPr>
            </a:br>
            <a:r>
              <a:rPr lang="en-US" sz="1600" dirty="0">
                <a:solidFill>
                  <a:schemeClr val="accent4"/>
                </a:solidFill>
              </a:rPr>
              <a:t>When thinking about your career path after college, </a:t>
            </a:r>
            <a:br>
              <a:rPr lang="en-US" sz="1600" dirty="0">
                <a:solidFill>
                  <a:schemeClr val="accent4"/>
                </a:solidFill>
              </a:rPr>
            </a:br>
            <a:r>
              <a:rPr lang="en-US" sz="1600" dirty="0">
                <a:solidFill>
                  <a:schemeClr val="accent4"/>
                </a:solidFill>
              </a:rPr>
              <a:t>how important are the following considerations:</a:t>
            </a:r>
            <a:br>
              <a:rPr lang="en-US" sz="1600" dirty="0">
                <a:solidFill>
                  <a:schemeClr val="accent4"/>
                </a:solidFill>
              </a:rPr>
            </a:br>
            <a:r>
              <a:rPr lang="en-US" sz="1200" dirty="0">
                <a:solidFill>
                  <a:schemeClr val="accent1"/>
                </a:solidFill>
              </a:rPr>
              <a:t/>
            </a:r>
            <a:br>
              <a:rPr lang="en-US" sz="1200" dirty="0">
                <a:solidFill>
                  <a:schemeClr val="accent1"/>
                </a:solidFill>
              </a:rPr>
            </a:br>
            <a:r>
              <a:rPr lang="en-US" sz="1200" b="0" dirty="0"/>
              <a:t>(Percentages combine “Essential” and “Very Important” responses)</a:t>
            </a:r>
          </a:p>
        </p:txBody>
      </p:sp>
      <p:graphicFrame>
        <p:nvGraphicFramePr>
          <p:cNvPr id="6" name="Table 5"/>
          <p:cNvGraphicFramePr>
            <a:graphicFrameLocks noGrp="1"/>
          </p:cNvGraphicFramePr>
          <p:nvPr>
            <p:extLst>
              <p:ext uri="{D42A27DB-BD31-4B8C-83A1-F6EECF244321}">
                <p14:modId xmlns:p14="http://schemas.microsoft.com/office/powerpoint/2010/main" val="2878899413"/>
              </p:ext>
            </p:extLst>
          </p:nvPr>
        </p:nvGraphicFramePr>
        <p:xfrm>
          <a:off x="914400" y="1914144"/>
          <a:ext cx="7543800" cy="4450080"/>
        </p:xfrm>
        <a:graphic>
          <a:graphicData uri="http://schemas.openxmlformats.org/drawingml/2006/table">
            <a:tbl>
              <a:tblPr bandCol="1">
                <a:tableStyleId>{D27102A9-8310-4765-A935-A1911B00CA55}</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370840">
                <a:tc>
                  <a:txBody>
                    <a:bodyPr/>
                    <a:lstStyle/>
                    <a:p>
                      <a:endParaRPr lang="en-US" b="1" dirty="0">
                        <a:solidFill>
                          <a:schemeClr val="tx2"/>
                        </a:solidFill>
                      </a:endParaRPr>
                    </a:p>
                  </a:txBody>
                  <a:tcPr>
                    <a:solidFill>
                      <a:schemeClr val="bg1">
                        <a:alpha val="20000"/>
                      </a:schemeClr>
                    </a:solidFill>
                  </a:tcPr>
                </a:tc>
                <a:tc>
                  <a:txBody>
                    <a:bodyPr/>
                    <a:lstStyle/>
                    <a:p>
                      <a:pPr algn="ctr"/>
                      <a:r>
                        <a:rPr lang="en-US" sz="1600" b="1" dirty="0">
                          <a:solidFill>
                            <a:schemeClr val="bg1"/>
                          </a:solidFill>
                        </a:rPr>
                        <a:t>Your</a:t>
                      </a:r>
                      <a:r>
                        <a:rPr lang="en-US" sz="1600" b="1" baseline="0" dirty="0">
                          <a:solidFill>
                            <a:schemeClr val="bg1"/>
                          </a:solidFill>
                        </a:rPr>
                        <a:t> Institution</a:t>
                      </a:r>
                      <a:endParaRPr lang="en-US" sz="1600" b="1" dirty="0">
                        <a:solidFill>
                          <a:schemeClr val="bg1"/>
                        </a:solidFill>
                      </a:endParaRPr>
                    </a:p>
                  </a:txBody>
                  <a:tcPr>
                    <a:solidFill>
                      <a:srgbClr val="93328E"/>
                    </a:solidFill>
                  </a:tcPr>
                </a:tc>
                <a:tc>
                  <a:txBody>
                    <a:bodyPr/>
                    <a:lstStyle/>
                    <a:p>
                      <a:pPr algn="ctr"/>
                      <a:r>
                        <a:rPr lang="en-US" sz="1600" b="1" dirty="0">
                          <a:solidFill>
                            <a:schemeClr val="bg1"/>
                          </a:solidFill>
                        </a:rPr>
                        <a:t>Comparison Group</a:t>
                      </a:r>
                    </a:p>
                  </a:txBody>
                  <a:tcPr>
                    <a:solidFill>
                      <a:srgbClr val="1F2A44"/>
                    </a:solidFill>
                  </a:tcPr>
                </a:tc>
                <a:extLst>
                  <a:ext uri="{0D108BD9-81ED-4DB2-BD59-A6C34878D82A}">
                    <a16:rowId xmlns:a16="http://schemas.microsoft.com/office/drawing/2014/main" val="10000"/>
                  </a:ext>
                </a:extLst>
              </a:tr>
              <a:tr h="370840">
                <a:tc>
                  <a:txBody>
                    <a:bodyPr/>
                    <a:lstStyle/>
                    <a:p>
                      <a:r>
                        <a:rPr lang="en-US" sz="1400" b="1" dirty="0">
                          <a:solidFill>
                            <a:schemeClr val="tx2"/>
                          </a:solidFill>
                        </a:rPr>
                        <a:t>Work/Life</a:t>
                      </a:r>
                      <a:r>
                        <a:rPr lang="en-US" sz="1400" b="1" baseline="0" dirty="0">
                          <a:solidFill>
                            <a:schemeClr val="tx2"/>
                          </a:solidFill>
                        </a:rPr>
                        <a:t> balance</a:t>
                      </a:r>
                    </a:p>
                  </a:txBody>
                  <a:tcPr>
                    <a:solidFill>
                      <a:schemeClr val="bg1">
                        <a:alpha val="20000"/>
                      </a:schemeClr>
                    </a:solidFill>
                  </a:tcPr>
                </a:tc>
                <a:tc>
                  <a:txBody>
                    <a:bodyPr/>
                    <a:lstStyle/>
                    <a:p>
                      <a:pPr algn="ctr"/>
                      <a:r>
                        <a:rPr lang="en-US" sz="1600" b="1" smtClean="0">
                          <a:solidFill>
                            <a:schemeClr val="bg1"/>
                          </a:solidFill>
                        </a:rPr>
                        <a:t>94.2%</a:t>
                      </a:r>
                      <a:endParaRPr lang="en-US" sz="1600" b="1" dirty="0">
                        <a:solidFill>
                          <a:schemeClr val="bg1"/>
                        </a:solidFill>
                      </a:endParaRPr>
                    </a:p>
                  </a:txBody>
                  <a:tcPr>
                    <a:solidFill>
                      <a:srgbClr val="93328E"/>
                    </a:solidFill>
                  </a:tcPr>
                </a:tc>
                <a:tc>
                  <a:txBody>
                    <a:bodyPr/>
                    <a:lstStyle/>
                    <a:p>
                      <a:pPr algn="ctr"/>
                      <a:r>
                        <a:rPr lang="en-US" sz="1600" b="1" smtClean="0">
                          <a:solidFill>
                            <a:schemeClr val="bg1"/>
                          </a:solidFill>
                        </a:rPr>
                        <a:t>91.4%</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1"/>
                  </a:ext>
                </a:extLst>
              </a:tr>
              <a:tr h="370840">
                <a:tc>
                  <a:txBody>
                    <a:bodyPr/>
                    <a:lstStyle/>
                    <a:p>
                      <a:r>
                        <a:rPr lang="en-US" sz="1400" b="1" dirty="0">
                          <a:solidFill>
                            <a:schemeClr val="tx2"/>
                          </a:solidFill>
                        </a:rPr>
                        <a:t>Stable,</a:t>
                      </a:r>
                      <a:r>
                        <a:rPr lang="en-US" sz="1400" b="1" baseline="0" dirty="0">
                          <a:solidFill>
                            <a:schemeClr val="tx2"/>
                          </a:solidFill>
                        </a:rPr>
                        <a:t> secure future</a:t>
                      </a:r>
                      <a:endParaRPr lang="en-US" sz="1400" b="1" dirty="0">
                        <a:solidFill>
                          <a:schemeClr val="tx2"/>
                        </a:solidFill>
                      </a:endParaRPr>
                    </a:p>
                  </a:txBody>
                  <a:tcPr>
                    <a:solidFill>
                      <a:schemeClr val="bg1">
                        <a:alpha val="20000"/>
                      </a:schemeClr>
                    </a:solidFill>
                  </a:tcPr>
                </a:tc>
                <a:tc>
                  <a:txBody>
                    <a:bodyPr/>
                    <a:lstStyle/>
                    <a:p>
                      <a:pPr algn="ctr"/>
                      <a:r>
                        <a:rPr lang="en-US" sz="1600" b="1" smtClean="0">
                          <a:solidFill>
                            <a:schemeClr val="bg1"/>
                          </a:solidFill>
                        </a:rPr>
                        <a:t>94.1%</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90.5%</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2"/>
                  </a:ext>
                </a:extLst>
              </a:tr>
              <a:tr h="370840">
                <a:tc>
                  <a:txBody>
                    <a:bodyPr/>
                    <a:lstStyle/>
                    <a:p>
                      <a:r>
                        <a:rPr lang="en-US" sz="1400" b="1" dirty="0">
                          <a:solidFill>
                            <a:schemeClr val="tx2"/>
                          </a:solidFill>
                        </a:rPr>
                        <a:t>Availability of jobs</a:t>
                      </a:r>
                    </a:p>
                  </a:txBody>
                  <a:tcPr>
                    <a:solidFill>
                      <a:schemeClr val="bg1">
                        <a:alpha val="20000"/>
                      </a:schemeClr>
                    </a:solidFill>
                  </a:tcPr>
                </a:tc>
                <a:tc>
                  <a:txBody>
                    <a:bodyPr/>
                    <a:lstStyle/>
                    <a:p>
                      <a:pPr algn="ctr"/>
                      <a:r>
                        <a:rPr lang="en-US" sz="1600" b="1" smtClean="0">
                          <a:solidFill>
                            <a:schemeClr val="bg1"/>
                          </a:solidFill>
                        </a:rPr>
                        <a:t>82.3%</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84.6%</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3"/>
                  </a:ext>
                </a:extLst>
              </a:tr>
              <a:tr h="370840">
                <a:tc>
                  <a:txBody>
                    <a:bodyPr/>
                    <a:lstStyle/>
                    <a:p>
                      <a:r>
                        <a:rPr lang="en-US" sz="1400" b="1" dirty="0">
                          <a:solidFill>
                            <a:schemeClr val="tx2"/>
                          </a:solidFill>
                        </a:rPr>
                        <a:t>Ability to pay off debt</a:t>
                      </a:r>
                    </a:p>
                  </a:txBody>
                  <a:tcPr>
                    <a:solidFill>
                      <a:schemeClr val="bg1">
                        <a:alpha val="20000"/>
                      </a:schemeClr>
                    </a:solidFill>
                  </a:tcPr>
                </a:tc>
                <a:tc>
                  <a:txBody>
                    <a:bodyPr/>
                    <a:lstStyle/>
                    <a:p>
                      <a:pPr algn="ctr"/>
                      <a:r>
                        <a:rPr lang="en-US" sz="1600" b="1" smtClean="0">
                          <a:solidFill>
                            <a:schemeClr val="bg1"/>
                          </a:solidFill>
                        </a:rPr>
                        <a:t>87.6%</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78.3%</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4"/>
                  </a:ext>
                </a:extLst>
              </a:tr>
              <a:tr h="370840">
                <a:tc>
                  <a:txBody>
                    <a:bodyPr/>
                    <a:lstStyle/>
                    <a:p>
                      <a:r>
                        <a:rPr lang="en-US" sz="1400" b="1" dirty="0">
                          <a:solidFill>
                            <a:schemeClr val="tx2"/>
                          </a:solidFill>
                        </a:rPr>
                        <a:t>Leadership potential</a:t>
                      </a:r>
                    </a:p>
                  </a:txBody>
                  <a:tcPr>
                    <a:solidFill>
                      <a:schemeClr val="bg1">
                        <a:alpha val="20000"/>
                      </a:schemeClr>
                    </a:solidFill>
                  </a:tcPr>
                </a:tc>
                <a:tc>
                  <a:txBody>
                    <a:bodyPr/>
                    <a:lstStyle/>
                    <a:p>
                      <a:pPr algn="ctr"/>
                      <a:r>
                        <a:rPr lang="en-US" sz="1600" b="1" smtClean="0">
                          <a:solidFill>
                            <a:schemeClr val="bg1"/>
                          </a:solidFill>
                        </a:rPr>
                        <a:t>64.7%</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66.3%</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5"/>
                  </a:ext>
                </a:extLst>
              </a:tr>
              <a:tr h="370840">
                <a:tc>
                  <a:txBody>
                    <a:bodyPr/>
                    <a:lstStyle/>
                    <a:p>
                      <a:r>
                        <a:rPr lang="en-US" sz="1400" b="1" dirty="0">
                          <a:solidFill>
                            <a:schemeClr val="tx2"/>
                          </a:solidFill>
                        </a:rPr>
                        <a:t>Expression of personal</a:t>
                      </a:r>
                      <a:r>
                        <a:rPr lang="en-US" sz="1400" b="1" baseline="0" dirty="0">
                          <a:solidFill>
                            <a:schemeClr val="tx2"/>
                          </a:solidFill>
                        </a:rPr>
                        <a:t> values</a:t>
                      </a:r>
                      <a:endParaRPr lang="en-US" sz="1400" b="1" dirty="0">
                        <a:solidFill>
                          <a:schemeClr val="tx2"/>
                        </a:solidFill>
                      </a:endParaRP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64.7%</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70.5%</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6"/>
                  </a:ext>
                </a:extLst>
              </a:tr>
              <a:tr h="370840">
                <a:tc>
                  <a:txBody>
                    <a:bodyPr/>
                    <a:lstStyle/>
                    <a:p>
                      <a:r>
                        <a:rPr lang="en-US" sz="1400" b="1" dirty="0">
                          <a:solidFill>
                            <a:schemeClr val="tx2"/>
                          </a:solidFill>
                        </a:rPr>
                        <a:t>Creativity and initiative</a:t>
                      </a: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58.8%</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61.1%</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8"/>
                  </a:ext>
                </a:extLst>
              </a:tr>
              <a:tr h="370840">
                <a:tc>
                  <a:txBody>
                    <a:bodyPr/>
                    <a:lstStyle/>
                    <a:p>
                      <a:r>
                        <a:rPr lang="en-US" sz="1400" b="1" dirty="0">
                          <a:solidFill>
                            <a:schemeClr val="tx2"/>
                          </a:solidFill>
                        </a:rPr>
                        <a:t>High income potential</a:t>
                      </a: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52.9%</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66.4%</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09"/>
                  </a:ext>
                </a:extLst>
              </a:tr>
              <a:tr h="370840">
                <a:tc>
                  <a:txBody>
                    <a:bodyPr/>
                    <a:lstStyle/>
                    <a:p>
                      <a:r>
                        <a:rPr lang="en-US" sz="1400" b="1" dirty="0">
                          <a:solidFill>
                            <a:schemeClr val="tx2"/>
                          </a:solidFill>
                        </a:rPr>
                        <a:t>Working for social change</a:t>
                      </a: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47.1%</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58.5%</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10"/>
                  </a:ext>
                </a:extLst>
              </a:tr>
              <a:tr h="370840">
                <a:tc>
                  <a:txBody>
                    <a:bodyPr/>
                    <a:lstStyle/>
                    <a:p>
                      <a:r>
                        <a:rPr lang="en-US" sz="1400" b="1" dirty="0">
                          <a:solidFill>
                            <a:schemeClr val="tx2"/>
                          </a:solidFill>
                        </a:rPr>
                        <a:t>Social</a:t>
                      </a:r>
                      <a:r>
                        <a:rPr lang="en-US" sz="1400" b="1" baseline="0" dirty="0">
                          <a:solidFill>
                            <a:schemeClr val="tx2"/>
                          </a:solidFill>
                        </a:rPr>
                        <a:t> recognition or status</a:t>
                      </a:r>
                      <a:endParaRPr lang="en-US" sz="1400" b="1" dirty="0">
                        <a:solidFill>
                          <a:schemeClr val="tx2"/>
                        </a:solidFill>
                      </a:endParaRP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43.8%</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37.3%</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11"/>
                  </a:ext>
                </a:extLst>
              </a:tr>
              <a:tr h="370840">
                <a:tc>
                  <a:txBody>
                    <a:bodyPr/>
                    <a:lstStyle/>
                    <a:p>
                      <a:r>
                        <a:rPr lang="en-US" sz="1400" b="1" dirty="0" smtClean="0">
                          <a:solidFill>
                            <a:schemeClr val="tx2"/>
                          </a:solidFill>
                        </a:rPr>
                        <a:t>Connection to college major</a:t>
                      </a:r>
                      <a:endParaRPr lang="en-US" sz="1400" b="1" dirty="0">
                        <a:solidFill>
                          <a:schemeClr val="tx2"/>
                        </a:solidFill>
                      </a:endParaRPr>
                    </a:p>
                  </a:txBody>
                  <a:tcPr>
                    <a:solidFill>
                      <a:schemeClr val="bg1">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88.2%</a:t>
                      </a:r>
                      <a:endParaRPr lang="en-US" sz="1600" b="1" dirty="0">
                        <a:solidFill>
                          <a:schemeClr val="bg1"/>
                        </a:solidFill>
                      </a:endParaRPr>
                    </a:p>
                  </a:txBody>
                  <a:tcPr>
                    <a:solidFill>
                      <a:srgbClr val="93328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solidFill>
                            <a:schemeClr val="bg1"/>
                          </a:solidFill>
                        </a:rPr>
                        <a:t>68.3%</a:t>
                      </a:r>
                      <a:endParaRPr lang="en-US" sz="1600" b="1" dirty="0">
                        <a:solidFill>
                          <a:schemeClr val="bg1"/>
                        </a:solidFill>
                      </a:endParaRPr>
                    </a:p>
                  </a:txBody>
                  <a:tcPr>
                    <a:solidFill>
                      <a:srgbClr val="1F2A44"/>
                    </a:solidFill>
                  </a:tcPr>
                </a:tc>
                <a:extLst>
                  <a:ext uri="{0D108BD9-81ED-4DB2-BD59-A6C34878D82A}">
                    <a16:rowId xmlns:a16="http://schemas.microsoft.com/office/drawing/2014/main" val="10012"/>
                  </a:ext>
                </a:extLst>
              </a:tr>
            </a:tbl>
          </a:graphicData>
        </a:graphic>
      </p:graphicFrame>
      <p:sp>
        <p:nvSpPr>
          <p:cNvPr id="7" name="Footer Placeholder 6"/>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sz="quarter"/>
          </p:nvPr>
        </p:nvSpPr>
        <p:spPr>
          <a:xfrm>
            <a:off x="0" y="2813050"/>
            <a:ext cx="9144000" cy="1301750"/>
          </a:xfrm>
          <a:solidFill>
            <a:schemeClr val="accent4"/>
          </a:solidFill>
          <a:ln w="9525">
            <a:solidFill>
              <a:schemeClr val="tx2"/>
            </a:solidFill>
          </a:ln>
        </p:spPr>
        <p:txBody>
          <a:bodyPr anchor="ctr"/>
          <a:lstStyle/>
          <a:p>
            <a:pPr eaLnBrk="1" hangingPunct="1">
              <a:defRPr/>
            </a:pPr>
            <a:r>
              <a:rPr lang="en-US" dirty="0">
                <a:solidFill>
                  <a:schemeClr val="bg1"/>
                </a:solidFill>
              </a:rPr>
              <a:t>Satisfaction</a:t>
            </a:r>
          </a:p>
        </p:txBody>
      </p:sp>
      <p:sp>
        <p:nvSpPr>
          <p:cNvPr id="54275" name="Subtitle 5"/>
          <p:cNvSpPr>
            <a:spLocks noGrp="1"/>
          </p:cNvSpPr>
          <p:nvPr>
            <p:ph type="subTitle" sz="quarter" idx="1"/>
          </p:nvPr>
        </p:nvSpPr>
        <p:spPr>
          <a:xfrm>
            <a:off x="1371600" y="4343400"/>
            <a:ext cx="6400800" cy="1752600"/>
          </a:xfrm>
        </p:spPr>
        <p:txBody>
          <a:bodyPr/>
          <a:lstStyle/>
          <a:p>
            <a:pPr>
              <a:defRPr/>
            </a:pPr>
            <a:r>
              <a:rPr lang="en-US" sz="2400" b="1" dirty="0">
                <a:solidFill>
                  <a:schemeClr val="accent4"/>
                </a:solidFill>
                <a:effectLst/>
              </a:rPr>
              <a:t>Understanding how students perceive their college experience identifies areas that are working well and sheds light on those that need improvement.</a:t>
            </a:r>
          </a:p>
        </p:txBody>
      </p:sp>
      <p:sp>
        <p:nvSpPr>
          <p:cNvPr id="54277" name="Rectangle 4"/>
          <p:cNvSpPr>
            <a:spLocks noChangeArrowheads="1"/>
          </p:cNvSpPr>
          <p:nvPr/>
        </p:nvSpPr>
        <p:spPr bwMode="auto">
          <a:xfrm>
            <a:off x="2286000" y="2613025"/>
            <a:ext cx="4572000" cy="400050"/>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CF632281-A55A-430B-BE70-D396C101977F}" type="slidenum">
              <a:rPr lang="en-US" sz="1200" u="none"/>
              <a:pPr algn="r" eaLnBrk="1" hangingPunct="1"/>
              <a:t>39</a:t>
            </a:fld>
            <a:endParaRPr lang="en-US" sz="1200" u="none"/>
          </a:p>
        </p:txBody>
      </p:sp>
      <p:sp>
        <p:nvSpPr>
          <p:cNvPr id="37892" name="Slide Number Placeholder 8"/>
          <p:cNvSpPr>
            <a:spLocks noGrp="1"/>
          </p:cNvSpPr>
          <p:nvPr>
            <p:ph type="sldNum" sz="quarter" idx="11"/>
          </p:nvPr>
        </p:nvSpPr>
        <p:spPr>
          <a:noFill/>
        </p:spPr>
        <p:txBody>
          <a:bodyPr/>
          <a:lstStyle/>
          <a:p>
            <a:fld id="{414666BC-F5B2-4A7B-86FC-52B9C13DF4C7}" type="slidenum">
              <a:rPr lang="en-US" smtClean="0"/>
              <a:pPr/>
              <a:t>39</a:t>
            </a:fld>
            <a:endParaRPr lang="en-US"/>
          </a:p>
        </p:txBody>
      </p:sp>
      <p:sp>
        <p:nvSpPr>
          <p:cNvPr id="45062" name="Rectangle 2"/>
          <p:cNvSpPr>
            <a:spLocks noGrp="1" noChangeArrowheads="1"/>
          </p:cNvSpPr>
          <p:nvPr>
            <p:ph type="title" idx="4294967295"/>
          </p:nvPr>
        </p:nvSpPr>
        <p:spPr>
          <a:xfrm>
            <a:off x="914400" y="152400"/>
            <a:ext cx="8229600" cy="1066800"/>
          </a:xfrm>
        </p:spPr>
        <p:txBody>
          <a:bodyPr/>
          <a:lstStyle/>
          <a:p>
            <a:pPr eaLnBrk="1" hangingPunct="1">
              <a:defRPr/>
            </a:pPr>
            <a:r>
              <a:rPr lang="en-US" dirty="0"/>
              <a:t>Overall Satisfaction</a:t>
            </a:r>
            <a:br>
              <a:rPr lang="en-US" dirty="0"/>
            </a:br>
            <a:r>
              <a:rPr lang="en-US" sz="1600" dirty="0"/>
              <a:t/>
            </a:r>
            <a:br>
              <a:rPr lang="en-US" sz="1600" dirty="0"/>
            </a:br>
            <a:r>
              <a:rPr lang="en-US" sz="1600" i="1" dirty="0">
                <a:solidFill>
                  <a:schemeClr val="accent4"/>
                </a:solidFill>
              </a:rPr>
              <a:t>Overall Satisfaction </a:t>
            </a:r>
            <a:r>
              <a:rPr lang="en-US" sz="1600" dirty="0">
                <a:solidFill>
                  <a:schemeClr val="accent4"/>
                </a:solidFill>
              </a:rPr>
              <a:t>measures students’ satisfaction with the college experience. </a:t>
            </a:r>
          </a:p>
        </p:txBody>
      </p:sp>
      <p:sp>
        <p:nvSpPr>
          <p:cNvPr id="45066" name="TextBox 8"/>
          <p:cNvSpPr txBox="1">
            <a:spLocks noChangeArrowheads="1"/>
          </p:cNvSpPr>
          <p:nvPr/>
        </p:nvSpPr>
        <p:spPr bwMode="auto">
          <a:xfrm>
            <a:off x="5715000" y="2514600"/>
            <a:ext cx="3276600" cy="1877437"/>
          </a:xfrm>
          <a:prstGeom prst="rect">
            <a:avLst/>
          </a:prstGeom>
          <a:noFill/>
          <a:ln w="9525">
            <a:noFill/>
            <a:miter lim="800000"/>
            <a:headEnd/>
            <a:tailEnd/>
          </a:ln>
        </p:spPr>
        <p:txBody>
          <a:bodyPr>
            <a:spAutoFit/>
          </a:bodyPr>
          <a:lstStyle/>
          <a:p>
            <a:pPr>
              <a:defRPr/>
            </a:pPr>
            <a:r>
              <a:rPr lang="en-US" sz="1200" u="none" dirty="0">
                <a:solidFill>
                  <a:schemeClr val="accent1">
                    <a:lumMod val="50000"/>
                  </a:schemeClr>
                </a:solidFill>
              </a:rPr>
              <a:t>	</a:t>
            </a:r>
            <a:r>
              <a:rPr lang="en-US" sz="1400" b="1" dirty="0">
                <a:solidFill>
                  <a:schemeClr val="tx2"/>
                </a:solidFill>
              </a:rPr>
              <a:t>Construct Items</a:t>
            </a:r>
          </a:p>
          <a:p>
            <a:pPr>
              <a:defRPr/>
            </a:pPr>
            <a:endParaRPr lang="en-US" sz="1400" b="1" dirty="0" smtClean="0">
              <a:solidFill>
                <a:schemeClr val="tx2"/>
              </a:solidFill>
            </a:endParaRPr>
          </a:p>
          <a:p>
            <a:pPr marL="285750" indent="-285750">
              <a:buFont typeface="Arial" panose="020B0604020202020204" pitchFamily="34" charset="0"/>
              <a:buChar char="•"/>
              <a:defRPr/>
            </a:pPr>
            <a:r>
              <a:rPr lang="en-US" sz="1400" b="1" u="none" dirty="0" smtClean="0">
                <a:solidFill>
                  <a:schemeClr val="tx2"/>
                </a:solidFill>
              </a:rPr>
              <a:t>Overall college experience</a:t>
            </a:r>
          </a:p>
          <a:p>
            <a:pPr marL="285750" indent="-285750">
              <a:buFont typeface="Arial" panose="020B0604020202020204" pitchFamily="34" charset="0"/>
              <a:buChar char="•"/>
              <a:defRPr/>
            </a:pPr>
            <a:r>
              <a:rPr lang="en-US" sz="1400" b="1" u="none" dirty="0">
                <a:solidFill>
                  <a:schemeClr val="tx2"/>
                </a:solidFill>
              </a:rPr>
              <a:t>If you could make your college choice over, would still choose to enroll at your current college</a:t>
            </a:r>
          </a:p>
          <a:p>
            <a:pPr marL="285750" indent="-285750">
              <a:buFont typeface="Arial" panose="020B0604020202020204" pitchFamily="34" charset="0"/>
              <a:buChar char="•"/>
              <a:defRPr/>
            </a:pPr>
            <a:r>
              <a:rPr lang="en-US" sz="1400" b="1" u="none" dirty="0" smtClean="0">
                <a:solidFill>
                  <a:schemeClr val="tx2"/>
                </a:solidFill>
              </a:rPr>
              <a:t>Overall quality of instruction</a:t>
            </a:r>
          </a:p>
          <a:p>
            <a:pPr>
              <a:defRPr/>
            </a:pPr>
            <a:endParaRPr lang="en-US" sz="1800" dirty="0"/>
          </a:p>
        </p:txBody>
      </p:sp>
      <p:graphicFrame>
        <p:nvGraphicFramePr>
          <p:cNvPr id="9" name="Overall Satisfaction"/>
          <p:cNvGraphicFramePr>
            <a:graphicFrameLocks noChangeAspect="1"/>
          </p:cNvGraphicFramePr>
          <p:nvPr>
            <p:custDataLst>
              <p:tags r:id="rId1"/>
            </p:custDataLst>
            <p:extLst>
              <p:ext uri="{D42A27DB-BD31-4B8C-83A1-F6EECF244321}">
                <p14:modId xmlns:p14="http://schemas.microsoft.com/office/powerpoint/2010/main" val="629168238"/>
              </p:ext>
            </p:extLst>
          </p:nvPr>
        </p:nvGraphicFramePr>
        <p:xfrm>
          <a:off x="22860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9"/>
          <p:cNvSpPr>
            <a:spLocks noChangeArrowheads="1"/>
          </p:cNvSpPr>
          <p:nvPr/>
        </p:nvSpPr>
        <p:spPr bwMode="auto">
          <a:xfrm>
            <a:off x="1524000" y="5895975"/>
            <a:ext cx="27495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a:t>A Note about CIRP Constructs</a:t>
            </a:r>
          </a:p>
        </p:txBody>
      </p:sp>
      <p:sp>
        <p:nvSpPr>
          <p:cNvPr id="8" name="Content Placeholder 7"/>
          <p:cNvSpPr>
            <a:spLocks noGrp="1"/>
          </p:cNvSpPr>
          <p:nvPr>
            <p:ph idx="1"/>
          </p:nvPr>
        </p:nvSpPr>
        <p:spPr/>
        <p:txBody>
          <a:bodyPr/>
          <a:lstStyle/>
          <a:p>
            <a:pPr>
              <a:buFontTx/>
              <a:buNone/>
              <a:defRPr/>
            </a:pPr>
            <a:r>
              <a:rPr lang="en-US" sz="2800" b="1" smtClean="0">
                <a:solidFill>
                  <a:schemeClr val="accent1">
                    <a:lumMod val="50000"/>
                  </a:schemeClr>
                </a:solidFill>
                <a:effectLst/>
                <a:latin typeface="Franklin Gothic Book" panose="020B0503020102020204" pitchFamily="34" charset="0"/>
              </a:rPr>
              <a:t>	</a:t>
            </a:r>
            <a:r>
              <a:rPr lang="en-US" sz="2800" b="1">
                <a:solidFill>
                  <a:schemeClr val="accent4"/>
                </a:solidFill>
                <a:effectLst/>
                <a:latin typeface="Franklin Gothic Book" panose="020B0503020102020204" pitchFamily="34" charset="0"/>
              </a:rPr>
              <a:t>The CIRP constructs illustrate important information from the CSS about your students</a:t>
            </a:r>
            <a:r>
              <a:rPr lang="en-US" sz="2800" b="1" smtClean="0">
                <a:solidFill>
                  <a:schemeClr val="accent4"/>
                </a:solidFill>
                <a:effectLst/>
                <a:latin typeface="Franklin Gothic Book" panose="020B0503020102020204" pitchFamily="34" charset="0"/>
              </a:rPr>
              <a:t>.</a:t>
            </a:r>
          </a:p>
          <a:p>
            <a:pPr>
              <a:buFontTx/>
              <a:buNone/>
              <a:defRPr/>
            </a:pPr>
            <a:endParaRPr lang="en-US" sz="1800" b="1" dirty="0" smtClean="0">
              <a:solidFill>
                <a:schemeClr val="accent4"/>
              </a:solidFill>
              <a:effectLst/>
              <a:latin typeface="Franklin Gothic Book" panose="020B0503020102020204" pitchFamily="34" charset="0"/>
            </a:endParaRPr>
          </a:p>
          <a:p>
            <a:pPr marL="0" indent="0">
              <a:buClr>
                <a:schemeClr val="accent1">
                  <a:lumMod val="50000"/>
                </a:schemeClr>
              </a:buClr>
              <a:buFontTx/>
              <a:buNone/>
              <a:defRPr/>
            </a:pPr>
            <a:r>
              <a:rPr lang="en-US" sz="2400" b="1" dirty="0" smtClean="0">
                <a:solidFill>
                  <a:schemeClr val="accent1">
                    <a:lumMod val="50000"/>
                  </a:schemeClr>
                </a:solidFill>
                <a:effectLst/>
                <a:latin typeface="Franklin Gothic Book" panose="020B0503020102020204" pitchFamily="34" charset="0"/>
              </a:rPr>
              <a:t>     </a:t>
            </a:r>
            <a:r>
              <a:rPr lang="en-US" sz="2400" b="1" dirty="0">
                <a:solidFill>
                  <a:schemeClr val="tx2"/>
                </a:solidFill>
                <a:effectLst/>
                <a:latin typeface="Franklin Gothic Book" panose="020B0503020102020204" pitchFamily="34" charset="0"/>
              </a:rPr>
              <a:t>Constructs</a:t>
            </a:r>
          </a:p>
          <a:p>
            <a:pPr lvl="1">
              <a:buClr>
                <a:schemeClr val="accent1"/>
              </a:buClr>
              <a:buFontTx/>
              <a:buNone/>
              <a:defRPr/>
            </a:pPr>
            <a:r>
              <a:rPr lang="en-US" sz="1800" b="1" dirty="0">
                <a:solidFill>
                  <a:schemeClr val="tx2"/>
                </a:solidFill>
                <a:effectLst/>
                <a:latin typeface="Franklin Gothic Book" panose="020B0503020102020204" pitchFamily="34" charset="0"/>
              </a:rPr>
              <a:t>	Constructs statistically aggregate questions from CIRP surveys that tap into key features of the college experience. These student traits and institutional practices contribute to learning and development in college.</a:t>
            </a:r>
          </a:p>
          <a:p>
            <a:pPr marL="0" indent="0">
              <a:buClr>
                <a:schemeClr val="accent1">
                  <a:lumMod val="50000"/>
                </a:schemeClr>
              </a:buClr>
              <a:buFontTx/>
              <a:buNone/>
              <a:defRPr/>
            </a:pPr>
            <a:r>
              <a:rPr lang="en-US" sz="2400" b="1" dirty="0">
                <a:solidFill>
                  <a:schemeClr val="tx2"/>
                </a:solidFill>
                <a:effectLst/>
                <a:latin typeface="Franklin Gothic Book" panose="020B0503020102020204" pitchFamily="34" charset="0"/>
              </a:rPr>
              <a:t>      Longitudinal Constructs</a:t>
            </a:r>
          </a:p>
          <a:p>
            <a:pPr lvl="1">
              <a:buClr>
                <a:schemeClr val="accent1"/>
              </a:buClr>
              <a:buFontTx/>
              <a:buNone/>
              <a:defRPr/>
            </a:pPr>
            <a:r>
              <a:rPr lang="en-US" sz="1800" b="1" dirty="0">
                <a:solidFill>
                  <a:schemeClr val="tx2"/>
                </a:solidFill>
                <a:effectLst/>
                <a:latin typeface="Franklin Gothic Book" panose="020B0503020102020204" pitchFamily="34" charset="0"/>
              </a:rPr>
              <a:t>	Constructs that are included in the CIRP TFS and CSS that measure change in your student population over time.</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a:p>
        </p:txBody>
      </p:sp>
      <p:sp>
        <p:nvSpPr>
          <p:cNvPr id="5" name="Footer Placeholder 4"/>
          <p:cNvSpPr>
            <a:spLocks noGrp="1"/>
          </p:cNvSpPr>
          <p:nvPr>
            <p:ph type="ftr" sz="quarter" idx="10"/>
          </p:nvPr>
        </p:nvSpPr>
        <p:spPr/>
        <p:txBody>
          <a:bodyPr/>
          <a:lstStyle/>
          <a:p>
            <a:pPr>
              <a:defRPr/>
            </a:pPr>
            <a:r>
              <a:rPr lang="en-US" dirty="0" smtClean="0"/>
              <a:t>2017 </a:t>
            </a:r>
            <a:r>
              <a:rPr lang="en-US" dirty="0"/>
              <a:t>College Senior Survey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EE6C97AC-1ED0-42F9-B7E6-D5AD186C9701}" type="slidenum">
              <a:rPr lang="en-US" sz="1200" u="none"/>
              <a:pPr algn="r" eaLnBrk="1" hangingPunct="1"/>
              <a:t>40</a:t>
            </a:fld>
            <a:endParaRPr lang="en-US" sz="1200" u="none"/>
          </a:p>
        </p:txBody>
      </p:sp>
      <p:sp>
        <p:nvSpPr>
          <p:cNvPr id="37893"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smtClean="0"/>
              <a:t>Satisfaction with Coursework</a:t>
            </a:r>
            <a:br>
              <a:rPr lang="en-US" dirty="0" smtClean="0"/>
            </a:br>
            <a:r>
              <a:rPr lang="en-US" sz="1600" dirty="0" smtClean="0"/>
              <a:t/>
            </a:r>
            <a:br>
              <a:rPr lang="en-US" sz="1600" dirty="0" smtClean="0"/>
            </a:br>
            <a:r>
              <a:rPr lang="en-US" sz="1600" i="1" dirty="0" smtClean="0">
                <a:solidFill>
                  <a:schemeClr val="accent4"/>
                </a:solidFill>
              </a:rPr>
              <a:t>Satisfaction with Coursework </a:t>
            </a:r>
            <a:r>
              <a:rPr lang="en-US" sz="1600" dirty="0" smtClean="0">
                <a:solidFill>
                  <a:schemeClr val="accent4"/>
                </a:solidFill>
              </a:rPr>
              <a:t>measures the extent to which students see their </a:t>
            </a:r>
            <a:br>
              <a:rPr lang="en-US" sz="1600" dirty="0" smtClean="0">
                <a:solidFill>
                  <a:schemeClr val="accent4"/>
                </a:solidFill>
              </a:rPr>
            </a:br>
            <a:r>
              <a:rPr lang="en-US" sz="1600" dirty="0" smtClean="0">
                <a:solidFill>
                  <a:schemeClr val="accent4"/>
                </a:solidFill>
              </a:rPr>
              <a:t>coursework as relevant, useful, and applicable to their academic success and future plans. </a:t>
            </a:r>
          </a:p>
        </p:txBody>
      </p:sp>
      <p:sp>
        <p:nvSpPr>
          <p:cNvPr id="11" name="TextBox 8"/>
          <p:cNvSpPr txBox="1">
            <a:spLocks noChangeArrowheads="1"/>
          </p:cNvSpPr>
          <p:nvPr/>
        </p:nvSpPr>
        <p:spPr bwMode="auto">
          <a:xfrm>
            <a:off x="5715000" y="2514600"/>
            <a:ext cx="3200400" cy="2677656"/>
          </a:xfrm>
          <a:prstGeom prst="rect">
            <a:avLst/>
          </a:prstGeom>
          <a:noFill/>
          <a:ln w="9525">
            <a:noFill/>
            <a:miter lim="800000"/>
            <a:headEnd/>
            <a:tailEnd/>
          </a:ln>
        </p:spPr>
        <p:txBody>
          <a:bodyPr>
            <a:spAutoFit/>
          </a:bodyPr>
          <a:lstStyle/>
          <a:p>
            <a:pPr>
              <a:defRPr/>
            </a:pPr>
            <a:r>
              <a:rPr lang="en-US" sz="1200" u="none" dirty="0">
                <a:solidFill>
                  <a:schemeClr val="tx2"/>
                </a:solidFill>
              </a:rPr>
              <a:t>	</a:t>
            </a:r>
            <a:r>
              <a:rPr lang="en-US" sz="1400" b="1" dirty="0">
                <a:solidFill>
                  <a:schemeClr val="tx2"/>
                </a:solidFill>
              </a:rPr>
              <a:t>Construct Items</a:t>
            </a:r>
          </a:p>
          <a:p>
            <a:pPr>
              <a:defRPr/>
            </a:pPr>
            <a:endParaRPr lang="en-US" sz="1400" b="1" u="none" dirty="0">
              <a:solidFill>
                <a:schemeClr val="tx2"/>
              </a:solidFill>
            </a:endParaRPr>
          </a:p>
          <a:p>
            <a:pPr marL="285750" indent="-285750">
              <a:buFont typeface="Arial" panose="020B0604020202020204" pitchFamily="34" charset="0"/>
              <a:buChar char="•"/>
              <a:defRPr/>
            </a:pPr>
            <a:r>
              <a:rPr lang="en-US" sz="1400" b="1" u="none" dirty="0">
                <a:solidFill>
                  <a:schemeClr val="tx2"/>
                </a:solidFill>
              </a:rPr>
              <a:t>Relevance of coursework to future   career plans</a:t>
            </a:r>
          </a:p>
          <a:p>
            <a:pPr marL="285750" indent="-285750">
              <a:buFont typeface="Arial" panose="020B0604020202020204" pitchFamily="34" charset="0"/>
              <a:buChar char="•"/>
              <a:defRPr/>
            </a:pPr>
            <a:r>
              <a:rPr lang="en-US" sz="1400" b="1" u="none" dirty="0">
                <a:solidFill>
                  <a:schemeClr val="tx2"/>
                </a:solidFill>
              </a:rPr>
              <a:t>Relevance of coursework to everyday </a:t>
            </a:r>
            <a:r>
              <a:rPr lang="en-US" sz="1400" b="1" u="none" dirty="0" smtClean="0">
                <a:solidFill>
                  <a:schemeClr val="tx2"/>
                </a:solidFill>
              </a:rPr>
              <a:t>life</a:t>
            </a:r>
          </a:p>
          <a:p>
            <a:pPr marL="285750" indent="-285750">
              <a:buFont typeface="Arial" panose="020B0604020202020204" pitchFamily="34" charset="0"/>
              <a:buChar char="•"/>
              <a:defRPr/>
            </a:pPr>
            <a:r>
              <a:rPr lang="en-US" sz="1400" b="1" u="none" dirty="0" smtClean="0">
                <a:solidFill>
                  <a:schemeClr val="tx2"/>
                </a:solidFill>
              </a:rPr>
              <a:t>Courses </a:t>
            </a:r>
            <a:r>
              <a:rPr lang="en-US" sz="1400" b="1" u="none" dirty="0">
                <a:solidFill>
                  <a:schemeClr val="tx2"/>
                </a:solidFill>
              </a:rPr>
              <a:t>in your major field</a:t>
            </a:r>
          </a:p>
          <a:p>
            <a:pPr marL="285750" indent="-285750">
              <a:buFont typeface="Arial" panose="020B0604020202020204" pitchFamily="34" charset="0"/>
              <a:buChar char="•"/>
              <a:defRPr/>
            </a:pPr>
            <a:r>
              <a:rPr lang="en-US" sz="1400" b="1" u="none" dirty="0">
                <a:solidFill>
                  <a:schemeClr val="tx2"/>
                </a:solidFill>
              </a:rPr>
              <a:t>General education or core curriculum courses</a:t>
            </a:r>
          </a:p>
          <a:p>
            <a:pPr marL="285750" indent="-285750">
              <a:buFont typeface="Arial" panose="020B0604020202020204" pitchFamily="34" charset="0"/>
              <a:buChar char="•"/>
              <a:defRPr/>
            </a:pPr>
            <a:endParaRPr lang="en-US" sz="1400" b="1" u="none" dirty="0">
              <a:solidFill>
                <a:schemeClr val="tx2"/>
              </a:solidFill>
            </a:endParaRPr>
          </a:p>
          <a:p>
            <a:pPr marL="285750" indent="-285750">
              <a:buFont typeface="Arial" panose="020B0604020202020204" pitchFamily="34" charset="0"/>
              <a:buChar char="•"/>
              <a:defRPr/>
            </a:pPr>
            <a:endParaRPr lang="en-US" sz="1400" b="1" u="none" dirty="0">
              <a:solidFill>
                <a:schemeClr val="tx2"/>
              </a:solidFill>
            </a:endParaRPr>
          </a:p>
          <a:p>
            <a:pPr>
              <a:buFont typeface="Arial" charset="0"/>
              <a:buChar char="•"/>
              <a:defRPr/>
            </a:pPr>
            <a:endParaRPr lang="en-US" sz="1400" b="1" dirty="0">
              <a:solidFill>
                <a:schemeClr val="tx2"/>
              </a:solidFill>
            </a:endParaRPr>
          </a:p>
        </p:txBody>
      </p:sp>
      <p:graphicFrame>
        <p:nvGraphicFramePr>
          <p:cNvPr id="8" name="Satis Coursework"/>
          <p:cNvGraphicFramePr>
            <a:graphicFrameLocks noChangeAspect="1"/>
          </p:cNvGraphicFramePr>
          <p:nvPr>
            <p:custDataLst>
              <p:tags r:id="rId1"/>
            </p:custDataLst>
            <p:extLst>
              <p:ext uri="{D42A27DB-BD31-4B8C-83A1-F6EECF244321}">
                <p14:modId xmlns:p14="http://schemas.microsoft.com/office/powerpoint/2010/main" val="496755691"/>
              </p:ext>
            </p:extLst>
          </p:nvPr>
        </p:nvGraphicFramePr>
        <p:xfrm>
          <a:off x="0" y="1600200"/>
          <a:ext cx="6019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9"/>
          <p:cNvSpPr>
            <a:spLocks noChangeArrowheads="1"/>
          </p:cNvSpPr>
          <p:nvPr/>
        </p:nvSpPr>
        <p:spPr bwMode="auto">
          <a:xfrm>
            <a:off x="1524000" y="5895975"/>
            <a:ext cx="27495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2" name="Slide Number Placeholder 1"/>
          <p:cNvSpPr>
            <a:spLocks noGrp="1"/>
          </p:cNvSpPr>
          <p:nvPr>
            <p:ph type="sldNum" sz="quarter" idx="11"/>
          </p:nvPr>
        </p:nvSpPr>
        <p:spPr/>
        <p:txBody>
          <a:bodyPr/>
          <a:lstStyle/>
          <a:p>
            <a:pPr>
              <a:defRPr/>
            </a:pPr>
            <a:fld id="{AD5C4E08-4A6B-4B7B-AFB5-E34103AFDBDE}" type="slidenum">
              <a:rPr lang="en-US" smtClean="0"/>
              <a:pPr>
                <a:defRPr/>
              </a:pPr>
              <a:t>40</a:t>
            </a:fld>
            <a:endParaRPr lang="en-US"/>
          </a:p>
        </p:txBody>
      </p:sp>
      <p:sp>
        <p:nvSpPr>
          <p:cNvPr id="9" name="Footer Placeholder 8"/>
          <p:cNvSpPr>
            <a:spLocks noGrp="1"/>
          </p:cNvSpPr>
          <p:nvPr>
            <p:ph type="ftr" sz="quarter" idx="10"/>
          </p:nvPr>
        </p:nvSpPr>
        <p:spPr/>
        <p:txBody>
          <a:bodyPr/>
          <a:lstStyle/>
          <a:p>
            <a:pPr>
              <a:defRPr/>
            </a:pPr>
            <a:r>
              <a:rPr lang="en-US" dirty="0" smtClean="0"/>
              <a:t>2017 College Senior Survey</a:t>
            </a:r>
            <a:endParaRPr lang="en-US" dirty="0"/>
          </a:p>
        </p:txBody>
      </p:sp>
    </p:spTree>
    <p:extLst>
      <p:ext uri="{BB962C8B-B14F-4D97-AF65-F5344CB8AC3E}">
        <p14:creationId xmlns:p14="http://schemas.microsoft.com/office/powerpoint/2010/main" val="9694990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E6D176CE-F097-416C-9EC7-AF1907CA2BC3}" type="slidenum">
              <a:rPr lang="en-US" sz="1200" u="none"/>
              <a:pPr algn="r" eaLnBrk="1" hangingPunct="1"/>
              <a:t>41</a:t>
            </a:fld>
            <a:endParaRPr lang="en-US" sz="1200" u="none"/>
          </a:p>
        </p:txBody>
      </p:sp>
      <p:sp>
        <p:nvSpPr>
          <p:cNvPr id="39940" name="Slide Number Placeholder 11"/>
          <p:cNvSpPr>
            <a:spLocks noGrp="1"/>
          </p:cNvSpPr>
          <p:nvPr>
            <p:ph type="sldNum" sz="quarter" idx="11"/>
          </p:nvPr>
        </p:nvSpPr>
        <p:spPr>
          <a:noFill/>
        </p:spPr>
        <p:txBody>
          <a:bodyPr/>
          <a:lstStyle/>
          <a:p>
            <a:fld id="{F14F45C7-6634-483C-A48F-910A1DC619F2}" type="slidenum">
              <a:rPr lang="en-US" smtClean="0"/>
              <a:pPr/>
              <a:t>41</a:t>
            </a:fld>
            <a:endParaRPr lang="en-US"/>
          </a:p>
        </p:txBody>
      </p:sp>
      <p:sp>
        <p:nvSpPr>
          <p:cNvPr id="47110" name="Rectangle 2"/>
          <p:cNvSpPr>
            <a:spLocks noGrp="1" noChangeArrowheads="1"/>
          </p:cNvSpPr>
          <p:nvPr>
            <p:ph type="title" idx="4294967295"/>
          </p:nvPr>
        </p:nvSpPr>
        <p:spPr>
          <a:xfrm>
            <a:off x="914400" y="152400"/>
            <a:ext cx="8226425" cy="1143000"/>
          </a:xfrm>
        </p:spPr>
        <p:txBody>
          <a:bodyPr/>
          <a:lstStyle/>
          <a:p>
            <a:pPr eaLnBrk="1" hangingPunct="1">
              <a:defRPr/>
            </a:pPr>
            <a:r>
              <a:rPr lang="en-US" dirty="0"/>
              <a:t>Satisfaction with Academic Support and Courses</a:t>
            </a:r>
            <a:r>
              <a:rPr lang="en-US" sz="1600" dirty="0"/>
              <a:t/>
            </a:r>
            <a:br>
              <a:rPr lang="en-US" sz="1600" dirty="0"/>
            </a:br>
            <a:r>
              <a:rPr lang="en-US" sz="1600" dirty="0"/>
              <a:t/>
            </a:r>
            <a:br>
              <a:rPr lang="en-US" sz="1600" dirty="0"/>
            </a:br>
            <a:r>
              <a:rPr lang="en-US" sz="1600" dirty="0">
                <a:solidFill>
                  <a:schemeClr val="accent4"/>
                </a:solidFill>
              </a:rPr>
              <a:t>In addition to actual coursework, various support services are instrumental in </a:t>
            </a:r>
            <a:br>
              <a:rPr lang="en-US" sz="1600" dirty="0">
                <a:solidFill>
                  <a:schemeClr val="accent4"/>
                </a:solidFill>
              </a:rPr>
            </a:br>
            <a:r>
              <a:rPr lang="en-US" sz="1600" dirty="0">
                <a:solidFill>
                  <a:schemeClr val="accent4"/>
                </a:solidFill>
              </a:rPr>
              <a:t>shaping students’ academic experiences.</a:t>
            </a:r>
          </a:p>
        </p:txBody>
      </p:sp>
      <p:graphicFrame>
        <p:nvGraphicFramePr>
          <p:cNvPr id="13" name="Support and Courses"/>
          <p:cNvGraphicFramePr>
            <a:graphicFrameLocks noChangeAspect="1"/>
          </p:cNvGraphicFramePr>
          <p:nvPr>
            <p:extLst>
              <p:ext uri="{D42A27DB-BD31-4B8C-83A1-F6EECF244321}">
                <p14:modId xmlns:p14="http://schemas.microsoft.com/office/powerpoint/2010/main" val="3775380546"/>
              </p:ext>
            </p:extLst>
          </p:nvPr>
        </p:nvGraphicFramePr>
        <p:xfrm>
          <a:off x="50800" y="11938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7114" name="TextBox 10"/>
          <p:cNvSpPr txBox="1">
            <a:spLocks noChangeArrowheads="1"/>
          </p:cNvSpPr>
          <p:nvPr/>
        </p:nvSpPr>
        <p:spPr bwMode="auto">
          <a:xfrm>
            <a:off x="5029200" y="4817222"/>
            <a:ext cx="1752600" cy="523875"/>
          </a:xfrm>
          <a:prstGeom prst="rect">
            <a:avLst/>
          </a:prstGeom>
          <a:noFill/>
          <a:ln w="9525">
            <a:noFill/>
            <a:miter lim="800000"/>
            <a:headEnd/>
            <a:tailEnd/>
          </a:ln>
        </p:spPr>
        <p:txBody>
          <a:bodyPr>
            <a:spAutoFit/>
          </a:bodyPr>
          <a:lstStyle/>
          <a:p>
            <a:pPr algn="ctr">
              <a:defRPr/>
            </a:pPr>
            <a:r>
              <a:rPr lang="en-US" sz="1400" b="1" u="none" dirty="0">
                <a:solidFill>
                  <a:schemeClr val="tx2"/>
                </a:solidFill>
              </a:rPr>
              <a:t>Tutoring or other academic assistance</a:t>
            </a:r>
          </a:p>
        </p:txBody>
      </p:sp>
      <p:sp>
        <p:nvSpPr>
          <p:cNvPr id="47115" name="TextBox 11"/>
          <p:cNvSpPr txBox="1">
            <a:spLocks noChangeArrowheads="1"/>
          </p:cNvSpPr>
          <p:nvPr/>
        </p:nvSpPr>
        <p:spPr bwMode="auto">
          <a:xfrm>
            <a:off x="3124200" y="4800600"/>
            <a:ext cx="1371600" cy="523875"/>
          </a:xfrm>
          <a:prstGeom prst="rect">
            <a:avLst/>
          </a:prstGeom>
          <a:noFill/>
          <a:ln w="9525">
            <a:noFill/>
            <a:miter lim="800000"/>
            <a:headEnd/>
            <a:tailEnd/>
          </a:ln>
        </p:spPr>
        <p:txBody>
          <a:bodyPr>
            <a:spAutoFit/>
          </a:bodyPr>
          <a:lstStyle/>
          <a:p>
            <a:pPr algn="ctr">
              <a:defRPr/>
            </a:pPr>
            <a:r>
              <a:rPr lang="en-US" sz="1400" b="1" u="none" dirty="0">
                <a:solidFill>
                  <a:schemeClr val="tx2"/>
                </a:solidFill>
              </a:rPr>
              <a:t>Academic advising</a:t>
            </a:r>
          </a:p>
        </p:txBody>
      </p:sp>
      <p:sp>
        <p:nvSpPr>
          <p:cNvPr id="47116" name="TextBox 13"/>
          <p:cNvSpPr txBox="1">
            <a:spLocks noChangeArrowheads="1"/>
          </p:cNvSpPr>
          <p:nvPr/>
        </p:nvSpPr>
        <p:spPr bwMode="auto">
          <a:xfrm>
            <a:off x="762000" y="4800600"/>
            <a:ext cx="1600200" cy="738664"/>
          </a:xfrm>
          <a:prstGeom prst="rect">
            <a:avLst/>
          </a:prstGeom>
          <a:noFill/>
          <a:ln w="9525">
            <a:noFill/>
            <a:miter lim="800000"/>
            <a:headEnd/>
            <a:tailEnd/>
          </a:ln>
        </p:spPr>
        <p:txBody>
          <a:bodyPr>
            <a:spAutoFit/>
          </a:bodyPr>
          <a:lstStyle/>
          <a:p>
            <a:pPr algn="ctr">
              <a:defRPr/>
            </a:pPr>
            <a:r>
              <a:rPr lang="en-US" sz="1400" b="1" u="none" dirty="0">
                <a:solidFill>
                  <a:schemeClr val="tx2"/>
                </a:solidFill>
              </a:rPr>
              <a:t>Amount of contact with faculty</a:t>
            </a:r>
          </a:p>
        </p:txBody>
      </p:sp>
      <p:sp>
        <p:nvSpPr>
          <p:cNvPr id="47117" name="TextBox 13"/>
          <p:cNvSpPr txBox="1">
            <a:spLocks noChangeArrowheads="1"/>
          </p:cNvSpPr>
          <p:nvPr/>
        </p:nvSpPr>
        <p:spPr bwMode="auto">
          <a:xfrm>
            <a:off x="7391400" y="4817222"/>
            <a:ext cx="1066800" cy="307975"/>
          </a:xfrm>
          <a:prstGeom prst="rect">
            <a:avLst/>
          </a:prstGeom>
          <a:noFill/>
          <a:ln w="9525">
            <a:noFill/>
            <a:miter lim="800000"/>
            <a:headEnd/>
            <a:tailEnd/>
          </a:ln>
        </p:spPr>
        <p:txBody>
          <a:bodyPr>
            <a:spAutoFit/>
          </a:bodyPr>
          <a:lstStyle/>
          <a:p>
            <a:pPr algn="ctr">
              <a:defRPr/>
            </a:pPr>
            <a:r>
              <a:rPr lang="en-US" sz="1400" b="1" u="none" dirty="0">
                <a:solidFill>
                  <a:schemeClr val="tx2"/>
                </a:solidFill>
              </a:rPr>
              <a:t>Class</a:t>
            </a:r>
            <a:r>
              <a:rPr lang="en-US" sz="1400" b="1" u="none" dirty="0">
                <a:solidFill>
                  <a:schemeClr val="accent1">
                    <a:lumMod val="50000"/>
                  </a:schemeClr>
                </a:solidFill>
              </a:rPr>
              <a:t> </a:t>
            </a:r>
            <a:r>
              <a:rPr lang="en-US" sz="1400" b="1" u="none" dirty="0">
                <a:solidFill>
                  <a:schemeClr val="tx2"/>
                </a:solidFill>
              </a:rPr>
              <a:t>size</a:t>
            </a: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Very Satisfied</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lumMod val="50000"/>
                    <a:lumOff val="50000"/>
                  </a:schemeClr>
                </a:solidFill>
              </a:rPr>
              <a:t> </a:t>
            </a:r>
            <a:r>
              <a:rPr lang="en-US" sz="1200" u="none" dirty="0">
                <a:solidFill>
                  <a:schemeClr val="tx2"/>
                </a:solidFill>
              </a:rPr>
              <a:t>Satisfied</a:t>
            </a:r>
          </a:p>
          <a:p>
            <a:pPr>
              <a:defRPr/>
            </a:pPr>
            <a:endParaRPr lang="en-US" sz="1200" b="1" u="none" dirty="0">
              <a:solidFill>
                <a:schemeClr val="tx2"/>
              </a:solidFill>
            </a:endParaRPr>
          </a:p>
        </p:txBody>
      </p:sp>
      <p:sp>
        <p:nvSpPr>
          <p:cNvPr id="12" name="Footer Placeholder 11"/>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F14B3B4-7C8E-492B-83EC-7DA8112EB984}" type="slidenum">
              <a:rPr lang="en-US" sz="1200" u="none"/>
              <a:pPr algn="r" eaLnBrk="1" hangingPunct="1"/>
              <a:t>42</a:t>
            </a:fld>
            <a:endParaRPr lang="en-US" sz="1200" u="none"/>
          </a:p>
        </p:txBody>
      </p:sp>
      <p:sp>
        <p:nvSpPr>
          <p:cNvPr id="29700" name="Slide Number Placeholder 8"/>
          <p:cNvSpPr>
            <a:spLocks noGrp="1"/>
          </p:cNvSpPr>
          <p:nvPr>
            <p:ph type="sldNum" sz="quarter" idx="11"/>
          </p:nvPr>
        </p:nvSpPr>
        <p:spPr>
          <a:noFill/>
        </p:spPr>
        <p:txBody>
          <a:bodyPr/>
          <a:lstStyle/>
          <a:p>
            <a:fld id="{80163BC5-9686-480C-8FAE-21A5BC014911}" type="slidenum">
              <a:rPr lang="en-US" smtClean="0"/>
              <a:pPr/>
              <a:t>42</a:t>
            </a:fld>
            <a:endParaRPr lang="en-US"/>
          </a:p>
        </p:txBody>
      </p:sp>
      <p:graphicFrame>
        <p:nvGraphicFramePr>
          <p:cNvPr id="10" name="Satis Campus Diversity"/>
          <p:cNvGraphicFramePr>
            <a:graphicFrameLocks noChangeAspect="1"/>
          </p:cNvGraphicFramePr>
          <p:nvPr>
            <p:extLst>
              <p:ext uri="{D42A27DB-BD31-4B8C-83A1-F6EECF244321}">
                <p14:modId xmlns:p14="http://schemas.microsoft.com/office/powerpoint/2010/main" val="4201754834"/>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36873" name="Rectangle 14"/>
          <p:cNvSpPr>
            <a:spLocks noChangeArrowheads="1"/>
          </p:cNvSpPr>
          <p:nvPr/>
        </p:nvSpPr>
        <p:spPr bwMode="auto">
          <a:xfrm>
            <a:off x="838200" y="5029200"/>
            <a:ext cx="3810000" cy="533400"/>
          </a:xfrm>
          <a:prstGeom prst="rect">
            <a:avLst/>
          </a:prstGeom>
          <a:noFill/>
          <a:ln w="9525">
            <a:noFill/>
            <a:miter lim="800000"/>
            <a:headEnd/>
            <a:tailEnd/>
          </a:ln>
        </p:spPr>
        <p:txBody>
          <a:bodyPr anchor="ctr"/>
          <a:lstStyle/>
          <a:p>
            <a:pPr algn="ctr" fontAlgn="ctr">
              <a:defRPr/>
            </a:pPr>
            <a:r>
              <a:rPr lang="en-US" sz="1400" b="1" u="none" dirty="0">
                <a:solidFill>
                  <a:schemeClr val="tx2"/>
                </a:solidFill>
              </a:rPr>
              <a:t>Respect for the expression of diverse beliefs</a:t>
            </a:r>
          </a:p>
        </p:txBody>
      </p:sp>
      <p:sp>
        <p:nvSpPr>
          <p:cNvPr id="36874" name="Rectangle 15"/>
          <p:cNvSpPr>
            <a:spLocks noChangeArrowheads="1"/>
          </p:cNvSpPr>
          <p:nvPr/>
        </p:nvSpPr>
        <p:spPr bwMode="auto">
          <a:xfrm>
            <a:off x="5029200" y="5029200"/>
            <a:ext cx="3733800" cy="533400"/>
          </a:xfrm>
          <a:prstGeom prst="rect">
            <a:avLst/>
          </a:prstGeom>
          <a:noFill/>
          <a:ln w="9525">
            <a:noFill/>
            <a:miter lim="800000"/>
            <a:headEnd/>
            <a:tailEnd/>
          </a:ln>
        </p:spPr>
        <p:txBody>
          <a:bodyPr anchor="ctr"/>
          <a:lstStyle/>
          <a:p>
            <a:pPr algn="ctr" fontAlgn="ctr">
              <a:defRPr/>
            </a:pPr>
            <a:r>
              <a:rPr lang="en-US" sz="1400" b="1" u="none" dirty="0">
                <a:solidFill>
                  <a:schemeClr val="tx2"/>
                </a:solidFill>
              </a:rPr>
              <a:t>Racial/ethnic diversity of the student body</a:t>
            </a:r>
          </a:p>
        </p:txBody>
      </p:sp>
      <p:sp>
        <p:nvSpPr>
          <p:cNvPr id="11"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u="none" dirty="0">
                <a:solidFill>
                  <a:schemeClr val="tx2"/>
                </a:solidFill>
                <a:latin typeface="Franklin Gothic Medium" panose="020B0603020102020204" pitchFamily="34" charset="0"/>
              </a:rPr>
              <a:t> Satisfaction with Campus Diversity</a:t>
            </a:r>
            <a:r>
              <a:rPr lang="en-US" sz="1600" b="1" u="none" dirty="0">
                <a:solidFill>
                  <a:schemeClr val="tx2"/>
                </a:solidFill>
                <a:latin typeface="Franklin Gothic Medium" panose="020B0603020102020204" pitchFamily="34" charset="0"/>
              </a:rPr>
              <a:t/>
            </a:r>
            <a:br>
              <a:rPr lang="en-US" sz="1600" b="1" u="none" dirty="0">
                <a:solidFill>
                  <a:schemeClr val="tx2"/>
                </a:solidFill>
                <a:latin typeface="Franklin Gothic Medium" panose="020B0603020102020204" pitchFamily="34" charset="0"/>
              </a:rPr>
            </a:br>
            <a:endParaRPr lang="en-US" sz="1600" b="1" u="none" dirty="0">
              <a:solidFill>
                <a:schemeClr val="tx2"/>
              </a:solidFill>
              <a:latin typeface="Franklin Gothic Medium" panose="020B0603020102020204" pitchFamily="34" charset="0"/>
            </a:endParaRPr>
          </a:p>
          <a:p>
            <a:pPr algn="ctr" eaLnBrk="1" hangingPunct="1">
              <a:defRPr/>
            </a:pPr>
            <a:r>
              <a:rPr lang="en-US" sz="1600" b="1" u="none" dirty="0">
                <a:solidFill>
                  <a:schemeClr val="accent4"/>
                </a:solidFill>
                <a:latin typeface="Franklin Gothic Medium" panose="020B0603020102020204" pitchFamily="34" charset="0"/>
              </a:rPr>
              <a:t>A diverse campus–including students, faculty, and ideas–has a powerful impact on the student experience. These items gauge satisfaction with the diversity of the student </a:t>
            </a:r>
          </a:p>
          <a:p>
            <a:pPr algn="ctr" eaLnBrk="1" hangingPunct="1">
              <a:defRPr/>
            </a:pPr>
            <a:r>
              <a:rPr lang="en-US" sz="1600" b="1" u="none" dirty="0">
                <a:solidFill>
                  <a:schemeClr val="accent4"/>
                </a:solidFill>
                <a:latin typeface="Franklin Gothic Medium" panose="020B0603020102020204" pitchFamily="34" charset="0"/>
              </a:rPr>
              <a:t>body, faculty, and beliefs.</a:t>
            </a:r>
            <a:endParaRPr lang="en-US" sz="1600" b="1" u="none" kern="0" dirty="0">
              <a:solidFill>
                <a:schemeClr val="accent4"/>
              </a:solidFill>
              <a:latin typeface="Franklin Gothic Medium" panose="020B0603020102020204" pitchFamily="34" charset="0"/>
              <a:ea typeface="+mj-ea"/>
              <a:cs typeface="+mj-cs"/>
            </a:endParaRPr>
          </a:p>
        </p:txBody>
      </p:sp>
      <p:sp>
        <p:nvSpPr>
          <p:cNvPr id="14"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u="none" dirty="0">
                <a:solidFill>
                  <a:schemeClr val="accent4"/>
                </a:solidFill>
              </a:rPr>
              <a:t>■</a:t>
            </a:r>
            <a:r>
              <a:rPr lang="en-US" sz="1400" u="none" dirty="0">
                <a:solidFill>
                  <a:schemeClr val="tx2"/>
                </a:solidFill>
              </a:rPr>
              <a:t> </a:t>
            </a:r>
            <a:r>
              <a:rPr lang="en-US" sz="1200" u="none" dirty="0">
                <a:solidFill>
                  <a:schemeClr val="tx2"/>
                </a:solidFill>
              </a:rPr>
              <a:t>Very Satisfied</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Satisfied</a:t>
            </a:r>
          </a:p>
          <a:p>
            <a:pPr>
              <a:defRPr/>
            </a:pPr>
            <a:endParaRPr lang="en-US" sz="1200" b="1" u="none" dirty="0">
              <a:solidFill>
                <a:schemeClr val="tx2"/>
              </a:solidFill>
            </a:endParaRPr>
          </a:p>
        </p:txBody>
      </p:sp>
      <p:sp>
        <p:nvSpPr>
          <p:cNvPr id="9" name="Footer Placeholder 8"/>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62F8A478-FCD2-4991-98AD-C75AE6AF448E}" type="slidenum">
              <a:rPr lang="en-US" sz="1200" u="none"/>
              <a:pPr algn="r" eaLnBrk="1" hangingPunct="1"/>
              <a:t>43</a:t>
            </a:fld>
            <a:endParaRPr lang="en-US" sz="1200" u="none"/>
          </a:p>
        </p:txBody>
      </p:sp>
      <p:sp>
        <p:nvSpPr>
          <p:cNvPr id="40964" name="Slide Number Placeholder 12"/>
          <p:cNvSpPr>
            <a:spLocks noGrp="1"/>
          </p:cNvSpPr>
          <p:nvPr>
            <p:ph type="sldNum" sz="quarter" idx="11"/>
          </p:nvPr>
        </p:nvSpPr>
        <p:spPr>
          <a:noFill/>
        </p:spPr>
        <p:txBody>
          <a:bodyPr/>
          <a:lstStyle/>
          <a:p>
            <a:fld id="{48942DBE-5247-4108-BCEB-08C80503E37D}" type="slidenum">
              <a:rPr lang="en-US" smtClean="0"/>
              <a:pPr/>
              <a:t>43</a:t>
            </a:fld>
            <a:endParaRPr lang="en-US"/>
          </a:p>
        </p:txBody>
      </p:sp>
      <p:sp>
        <p:nvSpPr>
          <p:cNvPr id="48134" name="Rectangle 2"/>
          <p:cNvSpPr>
            <a:spLocks noGrp="1" noChangeArrowheads="1"/>
          </p:cNvSpPr>
          <p:nvPr>
            <p:ph type="title" idx="4294967295"/>
          </p:nvPr>
        </p:nvSpPr>
        <p:spPr>
          <a:xfrm>
            <a:off x="914400" y="152400"/>
            <a:ext cx="8229600" cy="1143000"/>
          </a:xfrm>
        </p:spPr>
        <p:txBody>
          <a:bodyPr/>
          <a:lstStyle/>
          <a:p>
            <a:pPr eaLnBrk="1" hangingPunct="1">
              <a:defRPr/>
            </a:pPr>
            <a:r>
              <a:rPr lang="en-US" dirty="0"/>
              <a:t>Satisfaction with Services and Community</a:t>
            </a:r>
            <a:r>
              <a:rPr lang="en-US" sz="1600" dirty="0"/>
              <a:t/>
            </a:r>
            <a:br>
              <a:rPr lang="en-US" sz="1600" dirty="0"/>
            </a:br>
            <a:r>
              <a:rPr lang="en-US" sz="1600" dirty="0">
                <a:solidFill>
                  <a:schemeClr val="accent1"/>
                </a:solidFill>
              </a:rPr>
              <a:t/>
            </a:r>
            <a:br>
              <a:rPr lang="en-US" sz="1600" dirty="0">
                <a:solidFill>
                  <a:schemeClr val="accent1"/>
                </a:solidFill>
              </a:rPr>
            </a:br>
            <a:r>
              <a:rPr lang="en-US" sz="1600" dirty="0">
                <a:solidFill>
                  <a:schemeClr val="accent4"/>
                </a:solidFill>
              </a:rPr>
              <a:t>Where students live and the support they receive are critical to </a:t>
            </a:r>
            <a:br>
              <a:rPr lang="en-US" sz="1600" dirty="0">
                <a:solidFill>
                  <a:schemeClr val="accent4"/>
                </a:solidFill>
              </a:rPr>
            </a:br>
            <a:r>
              <a:rPr lang="en-US" sz="1600" dirty="0">
                <a:solidFill>
                  <a:schemeClr val="accent4"/>
                </a:solidFill>
              </a:rPr>
              <a:t>shaping their college experience.</a:t>
            </a:r>
            <a:endParaRPr lang="en-US" sz="1200" dirty="0">
              <a:solidFill>
                <a:schemeClr val="accent4"/>
              </a:solidFill>
            </a:endParaRPr>
          </a:p>
        </p:txBody>
      </p:sp>
      <p:graphicFrame>
        <p:nvGraphicFramePr>
          <p:cNvPr id="13" name="Satis Services"/>
          <p:cNvGraphicFramePr>
            <a:graphicFrameLocks noChangeAspect="1"/>
          </p:cNvGraphicFramePr>
          <p:nvPr>
            <p:extLst>
              <p:ext uri="{D42A27DB-BD31-4B8C-83A1-F6EECF244321}">
                <p14:modId xmlns:p14="http://schemas.microsoft.com/office/powerpoint/2010/main" val="4064864748"/>
              </p:ext>
            </p:extLst>
          </p:nvPr>
        </p:nvGraphicFramePr>
        <p:xfrm>
          <a:off x="52388" y="1196975"/>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48137" name="TextBox 9"/>
          <p:cNvSpPr txBox="1">
            <a:spLocks noChangeArrowheads="1"/>
          </p:cNvSpPr>
          <p:nvPr/>
        </p:nvSpPr>
        <p:spPr bwMode="auto">
          <a:xfrm>
            <a:off x="914400" y="4865688"/>
            <a:ext cx="1447800" cy="738664"/>
          </a:xfrm>
          <a:prstGeom prst="rect">
            <a:avLst/>
          </a:prstGeom>
          <a:noFill/>
          <a:ln w="9525">
            <a:noFill/>
            <a:miter lim="800000"/>
            <a:headEnd/>
            <a:tailEnd/>
          </a:ln>
        </p:spPr>
        <p:txBody>
          <a:bodyPr>
            <a:spAutoFit/>
          </a:bodyPr>
          <a:lstStyle/>
          <a:p>
            <a:pPr algn="ctr">
              <a:defRPr/>
            </a:pPr>
            <a:r>
              <a:rPr lang="en-US" sz="1400" b="1" u="none" dirty="0">
                <a:solidFill>
                  <a:schemeClr val="tx2"/>
                </a:solidFill>
              </a:rPr>
              <a:t>Career-related resources and support</a:t>
            </a:r>
          </a:p>
        </p:txBody>
      </p:sp>
      <p:sp>
        <p:nvSpPr>
          <p:cNvPr id="48138" name="TextBox 10"/>
          <p:cNvSpPr txBox="1">
            <a:spLocks noChangeArrowheads="1"/>
          </p:cNvSpPr>
          <p:nvPr/>
        </p:nvSpPr>
        <p:spPr bwMode="auto">
          <a:xfrm>
            <a:off x="5181600" y="4876800"/>
            <a:ext cx="1447800" cy="307975"/>
          </a:xfrm>
          <a:prstGeom prst="rect">
            <a:avLst/>
          </a:prstGeom>
          <a:noFill/>
          <a:ln w="9525">
            <a:noFill/>
            <a:miter lim="800000"/>
            <a:headEnd/>
            <a:tailEnd/>
          </a:ln>
        </p:spPr>
        <p:txBody>
          <a:bodyPr>
            <a:spAutoFit/>
          </a:bodyPr>
          <a:lstStyle/>
          <a:p>
            <a:pPr algn="ctr">
              <a:defRPr/>
            </a:pPr>
            <a:r>
              <a:rPr lang="en-US" sz="1400" b="1" u="none" dirty="0">
                <a:solidFill>
                  <a:schemeClr val="tx2"/>
                </a:solidFill>
              </a:rPr>
              <a:t>Student housing</a:t>
            </a:r>
          </a:p>
        </p:txBody>
      </p:sp>
      <p:sp>
        <p:nvSpPr>
          <p:cNvPr id="48139" name="TextBox 11"/>
          <p:cNvSpPr txBox="1">
            <a:spLocks noChangeArrowheads="1"/>
          </p:cNvSpPr>
          <p:nvPr/>
        </p:nvSpPr>
        <p:spPr bwMode="auto">
          <a:xfrm>
            <a:off x="3200400" y="4876800"/>
            <a:ext cx="1219200" cy="523875"/>
          </a:xfrm>
          <a:prstGeom prst="rect">
            <a:avLst/>
          </a:prstGeom>
          <a:noFill/>
          <a:ln w="9525">
            <a:noFill/>
            <a:miter lim="800000"/>
            <a:headEnd/>
            <a:tailEnd/>
          </a:ln>
        </p:spPr>
        <p:txBody>
          <a:bodyPr>
            <a:spAutoFit/>
          </a:bodyPr>
          <a:lstStyle/>
          <a:p>
            <a:pPr algn="ctr">
              <a:defRPr/>
            </a:pPr>
            <a:r>
              <a:rPr lang="en-US" sz="1400" b="1" u="none" dirty="0">
                <a:solidFill>
                  <a:schemeClr val="tx2"/>
                </a:solidFill>
              </a:rPr>
              <a:t>Financial aid package</a:t>
            </a:r>
          </a:p>
        </p:txBody>
      </p:sp>
      <p:sp>
        <p:nvSpPr>
          <p:cNvPr id="48142" name="TextBox 13"/>
          <p:cNvSpPr txBox="1">
            <a:spLocks noChangeArrowheads="1"/>
          </p:cNvSpPr>
          <p:nvPr/>
        </p:nvSpPr>
        <p:spPr bwMode="auto">
          <a:xfrm>
            <a:off x="7467600" y="4876800"/>
            <a:ext cx="1524000" cy="738188"/>
          </a:xfrm>
          <a:prstGeom prst="rect">
            <a:avLst/>
          </a:prstGeom>
          <a:noFill/>
          <a:ln w="9525">
            <a:noFill/>
            <a:miter lim="800000"/>
            <a:headEnd/>
            <a:tailEnd/>
          </a:ln>
        </p:spPr>
        <p:txBody>
          <a:bodyPr>
            <a:spAutoFit/>
          </a:bodyPr>
          <a:lstStyle/>
          <a:p>
            <a:pPr algn="ctr">
              <a:defRPr/>
            </a:pPr>
            <a:r>
              <a:rPr lang="en-US" sz="1400" b="1" u="none" dirty="0">
                <a:solidFill>
                  <a:schemeClr val="tx2"/>
                </a:solidFill>
              </a:rPr>
              <a:t>Overall sense of community among students</a:t>
            </a:r>
          </a:p>
        </p:txBody>
      </p:sp>
      <p:sp>
        <p:nvSpPr>
          <p:cNvPr id="18"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4"/>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4">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lumMod val="50000"/>
                    <a:lumOff val="50000"/>
                  </a:schemeClr>
                </a:solidFill>
              </a:rPr>
              <a:t> </a:t>
            </a:r>
            <a:r>
              <a:rPr lang="en-US" sz="1200" u="none" dirty="0">
                <a:solidFill>
                  <a:schemeClr val="tx2"/>
                </a:solidFill>
              </a:rPr>
              <a:t>Satisfied</a:t>
            </a:r>
          </a:p>
          <a:p>
            <a:pPr>
              <a:defRPr/>
            </a:pPr>
            <a:endParaRPr lang="en-US" sz="1200" b="1" u="none" dirty="0">
              <a:solidFill>
                <a:schemeClr val="tx2"/>
              </a:solidFill>
            </a:endParaRPr>
          </a:p>
        </p:txBody>
      </p:sp>
      <p:sp>
        <p:nvSpPr>
          <p:cNvPr id="12" name="Footer Placeholder 11"/>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44</a:t>
            </a:fld>
            <a:endParaRPr lang="en-US"/>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b="1" u="none" dirty="0">
                <a:solidFill>
                  <a:schemeClr val="tx2"/>
                </a:solidFill>
                <a:latin typeface="Franklin Gothic Book" panose="020B0503020102020204" pitchFamily="34" charset="0"/>
              </a:rPr>
              <a:t>For more information about </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HERI/CIRP Surveys</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
            </a:r>
            <a:br>
              <a:rPr lang="en-US" sz="2800" b="1" u="none" dirty="0">
                <a:solidFill>
                  <a:schemeClr val="tx2"/>
                </a:solidFill>
                <a:latin typeface="Franklin Gothic Book" panose="020B0503020102020204" pitchFamily="34" charset="0"/>
              </a:rPr>
            </a:br>
            <a:r>
              <a:rPr lang="en-US" b="1" u="none" dirty="0">
                <a:solidFill>
                  <a:schemeClr val="tx2"/>
                </a:solidFill>
                <a:latin typeface="Franklin Gothic Book" panose="020B0503020102020204" pitchFamily="34" charset="0"/>
              </a:rPr>
              <a:t>The Freshman Survey</a:t>
            </a:r>
            <a:br>
              <a:rPr lang="en-US" b="1" u="none" dirty="0">
                <a:solidFill>
                  <a:schemeClr val="tx2"/>
                </a:solidFill>
                <a:latin typeface="Franklin Gothic Book" panose="020B0503020102020204" pitchFamily="34" charset="0"/>
              </a:rPr>
            </a:br>
            <a:r>
              <a:rPr lang="en-US" b="1" u="none" dirty="0">
                <a:solidFill>
                  <a:schemeClr val="tx2"/>
                </a:solidFill>
                <a:latin typeface="Franklin Gothic Book" panose="020B0503020102020204" pitchFamily="34" charset="0"/>
              </a:rPr>
              <a:t>Your First College Year Survey</a:t>
            </a:r>
          </a:p>
          <a:p>
            <a:pPr algn="ctr" eaLnBrk="1" hangingPunct="1">
              <a:defRPr/>
            </a:pPr>
            <a:r>
              <a:rPr lang="en-US" b="1" u="none" dirty="0">
                <a:solidFill>
                  <a:schemeClr val="tx2"/>
                </a:solidFill>
                <a:latin typeface="Franklin Gothic Book" panose="020B0503020102020204" pitchFamily="34" charset="0"/>
              </a:rPr>
              <a:t>Diverse Learning Environments Survey</a:t>
            </a:r>
            <a:br>
              <a:rPr lang="en-US" b="1" u="none" dirty="0">
                <a:solidFill>
                  <a:schemeClr val="tx2"/>
                </a:solidFill>
                <a:latin typeface="Franklin Gothic Book" panose="020B0503020102020204" pitchFamily="34" charset="0"/>
              </a:rPr>
            </a:br>
            <a:r>
              <a:rPr lang="en-US" b="1" u="none" dirty="0">
                <a:solidFill>
                  <a:schemeClr val="tx2"/>
                </a:solidFill>
                <a:latin typeface="Franklin Gothic Book" panose="020B0503020102020204" pitchFamily="34" charset="0"/>
              </a:rPr>
              <a:t>College Senior </a:t>
            </a:r>
            <a:r>
              <a:rPr lang="en-US" b="1" u="none" dirty="0" smtClean="0">
                <a:solidFill>
                  <a:schemeClr val="tx2"/>
                </a:solidFill>
                <a:latin typeface="Franklin Gothic Book" panose="020B0503020102020204" pitchFamily="34" charset="0"/>
              </a:rPr>
              <a:t>Survey</a:t>
            </a:r>
            <a:br>
              <a:rPr lang="en-US" b="1" u="none" dirty="0" smtClean="0">
                <a:solidFill>
                  <a:schemeClr val="tx2"/>
                </a:solidFill>
                <a:latin typeface="Franklin Gothic Book" panose="020B0503020102020204" pitchFamily="34" charset="0"/>
              </a:rPr>
            </a:br>
            <a:r>
              <a:rPr lang="en-US" b="1" u="none" dirty="0" smtClean="0">
                <a:solidFill>
                  <a:schemeClr val="tx2"/>
                </a:solidFill>
                <a:latin typeface="Franklin Gothic Book" panose="020B0503020102020204" pitchFamily="34" charset="0"/>
              </a:rPr>
              <a:t>Staff Climate Survey</a:t>
            </a:r>
            <a:endParaRPr lang="en-US" b="1" u="none" dirty="0">
              <a:solidFill>
                <a:schemeClr val="tx2"/>
              </a:solidFill>
              <a:latin typeface="Franklin Gothic Book" panose="020B0503020102020204" pitchFamily="34" charset="0"/>
            </a:endParaRPr>
          </a:p>
          <a:p>
            <a:pPr algn="ctr" eaLnBrk="1" hangingPunct="1">
              <a:defRPr/>
            </a:pPr>
            <a:r>
              <a:rPr lang="en-US" b="1" u="none" dirty="0">
                <a:solidFill>
                  <a:schemeClr val="tx2"/>
                </a:solidFill>
                <a:latin typeface="Franklin Gothic Book" panose="020B0503020102020204" pitchFamily="34" charset="0"/>
              </a:rPr>
              <a:t>The Faculty Survey</a:t>
            </a:r>
            <a:r>
              <a:rPr lang="en-US" sz="2800" b="1" u="none" dirty="0">
                <a:solidFill>
                  <a:schemeClr val="tx2"/>
                </a:solidFill>
                <a:latin typeface="Franklin Gothic Book" panose="020B0503020102020204" pitchFamily="34" charset="0"/>
              </a:rPr>
              <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Please contact:</a:t>
            </a:r>
          </a:p>
          <a:p>
            <a:pPr algn="ctr" eaLnBrk="1" hangingPunct="1">
              <a:defRPr/>
            </a:pPr>
            <a:r>
              <a:rPr lang="en-US" sz="2800" b="1" u="none" dirty="0">
                <a:solidFill>
                  <a:schemeClr val="tx2"/>
                </a:solidFill>
                <a:latin typeface="Franklin Gothic Book" panose="020B0503020102020204" pitchFamily="34" charset="0"/>
              </a:rPr>
              <a:t>heri@ucla.edu</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(310) 825-1925</a:t>
            </a:r>
            <a:br>
              <a:rPr lang="en-US" sz="2800" b="1" u="none" dirty="0">
                <a:solidFill>
                  <a:schemeClr val="tx2"/>
                </a:solidFill>
                <a:latin typeface="Franklin Gothic Book" panose="020B0503020102020204" pitchFamily="34" charset="0"/>
              </a:rPr>
            </a:br>
            <a:r>
              <a:rPr lang="en-US" sz="2800" b="1" u="none" dirty="0">
                <a:solidFill>
                  <a:schemeClr val="tx2"/>
                </a:solidFill>
                <a:latin typeface="Franklin Gothic Book" panose="020B0503020102020204" pitchFamily="34" charset="0"/>
              </a:rPr>
              <a:t>www.heri.ucla.edu</a:t>
            </a:r>
          </a:p>
        </p:txBody>
      </p:sp>
      <p:sp>
        <p:nvSpPr>
          <p:cNvPr id="5" name="TextBox 4"/>
          <p:cNvSpPr txBox="1"/>
          <p:nvPr/>
        </p:nvSpPr>
        <p:spPr>
          <a:xfrm>
            <a:off x="1066800" y="0"/>
            <a:ext cx="8077200" cy="954107"/>
          </a:xfrm>
          <a:prstGeom prst="rect">
            <a:avLst/>
          </a:prstGeom>
          <a:solidFill>
            <a:schemeClr val="accent4"/>
          </a:solidFill>
        </p:spPr>
        <p:txBody>
          <a:bodyPr wrap="square">
            <a:spAutoFit/>
          </a:bodyPr>
          <a:lstStyle/>
          <a:p>
            <a:pPr algn="ctr">
              <a:defRPr/>
            </a:pPr>
            <a:r>
              <a:rPr lang="en-US" sz="2800" u="none" dirty="0">
                <a:solidFill>
                  <a:srgbClr val="FFFFFF"/>
                </a:solidFill>
                <a:latin typeface="Franklin Gothic Book" panose="020B0503020102020204" pitchFamily="34" charset="0"/>
              </a:rPr>
              <a:t>The more you get to know your students, the better you can understand their needs. </a:t>
            </a:r>
          </a:p>
        </p:txBody>
      </p:sp>
      <p:sp>
        <p:nvSpPr>
          <p:cNvPr id="6" name="Footer Placeholder 5"/>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52400"/>
            <a:ext cx="9140825" cy="838200"/>
          </a:xfrm>
        </p:spPr>
        <p:txBody>
          <a:bodyPr/>
          <a:lstStyle/>
          <a:p>
            <a:pPr eaLnBrk="1" hangingPunct="1">
              <a:defRPr/>
            </a:pPr>
            <a:r>
              <a:rPr lang="en-US" dirty="0"/>
              <a:t>Demographics</a:t>
            </a:r>
            <a:endParaRPr lang="en-US" sz="1600" dirty="0"/>
          </a:p>
        </p:txBody>
      </p:sp>
      <p:graphicFrame>
        <p:nvGraphicFramePr>
          <p:cNvPr id="7" name="Sex"/>
          <p:cNvGraphicFramePr>
            <a:graphicFrameLocks noGrp="1" noChangeAspect="1"/>
          </p:cNvGraphicFramePr>
          <p:nvPr>
            <p:ph sz="half" idx="1"/>
            <p:extLst>
              <p:ext uri="{D42A27DB-BD31-4B8C-83A1-F6EECF244321}">
                <p14:modId xmlns:p14="http://schemas.microsoft.com/office/powerpoint/2010/main" val="1032146894"/>
              </p:ext>
            </p:extLst>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457934215"/>
              </p:ext>
            </p:extLst>
          </p:nvPr>
        </p:nvGraphicFramePr>
        <p:xfrm>
          <a:off x="3090672" y="1371600"/>
          <a:ext cx="5900928" cy="5257800"/>
        </p:xfrm>
        <a:graphic>
          <a:graphicData uri="http://schemas.openxmlformats.org/drawingml/2006/chart">
            <c:chart xmlns:c="http://schemas.openxmlformats.org/drawingml/2006/chart" xmlns:r="http://schemas.openxmlformats.org/officeDocument/2006/relationships" r:id="rId5"/>
          </a:graphicData>
        </a:graphic>
      </p:graphicFrame>
      <p:sp>
        <p:nvSpPr>
          <p:cNvPr id="1030" name="Slide Number Placeholder 5"/>
          <p:cNvSpPr>
            <a:spLocks noGrp="1"/>
          </p:cNvSpPr>
          <p:nvPr>
            <p:ph type="sldNum" sz="quarter" idx="11"/>
          </p:nvPr>
        </p:nvSpPr>
        <p:spPr>
          <a:noFill/>
        </p:spPr>
        <p:txBody>
          <a:bodyPr/>
          <a:lstStyle/>
          <a:p>
            <a:fld id="{231093F3-3B35-41E3-8CF1-FC9701722E64}" type="slidenum">
              <a:rPr lang="en-US" smtClean="0"/>
              <a:pPr/>
              <a:t>5</a:t>
            </a:fld>
            <a:endParaRPr lang="en-US"/>
          </a:p>
        </p:txBody>
      </p:sp>
      <p:sp>
        <p:nvSpPr>
          <p:cNvPr id="6" name="Footer Placeholder 5"/>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8226425" cy="992188"/>
          </a:xfrm>
        </p:spPr>
        <p:txBody>
          <a:bodyPr/>
          <a:lstStyle/>
          <a:p>
            <a:pPr>
              <a:defRPr/>
            </a:pPr>
            <a:r>
              <a:rPr lang="en-US" dirty="0"/>
              <a:t>Demographics</a:t>
            </a:r>
            <a:r>
              <a:rPr lang="en-US" sz="1800" dirty="0">
                <a:solidFill>
                  <a:schemeClr val="accent1">
                    <a:lumMod val="50000"/>
                  </a:schemeClr>
                </a:solidFill>
              </a:rPr>
              <a:t/>
            </a:r>
            <a:br>
              <a:rPr lang="en-US" sz="1800" dirty="0">
                <a:solidFill>
                  <a:schemeClr val="accent1">
                    <a:lumMod val="50000"/>
                  </a:schemeClr>
                </a:solidFill>
              </a:rPr>
            </a:br>
            <a:r>
              <a:rPr lang="en-US" sz="1600" dirty="0">
                <a:solidFill>
                  <a:schemeClr val="accent1"/>
                </a:solidFill>
              </a:rPr>
              <a:t/>
            </a:r>
            <a:br>
              <a:rPr lang="en-US" sz="1600" dirty="0">
                <a:solidFill>
                  <a:schemeClr val="accent1"/>
                </a:solidFill>
              </a:rPr>
            </a:br>
            <a:r>
              <a:rPr lang="en-US" sz="1800" b="0" dirty="0">
                <a:solidFill>
                  <a:schemeClr val="accent4"/>
                </a:solidFill>
              </a:rPr>
              <a:t>Primary Major (Aggregated)</a:t>
            </a:r>
          </a:p>
        </p:txBody>
      </p:sp>
      <p:graphicFrame>
        <p:nvGraphicFramePr>
          <p:cNvPr id="6" name="Demographics"/>
          <p:cNvGraphicFramePr>
            <a:graphicFrameLocks noGrp="1"/>
          </p:cNvGraphicFramePr>
          <p:nvPr>
            <p:ph idx="1"/>
            <p:extLst>
              <p:ext uri="{D42A27DB-BD31-4B8C-83A1-F6EECF244321}">
                <p14:modId xmlns:p14="http://schemas.microsoft.com/office/powerpoint/2010/main" val="2103793173"/>
              </p:ext>
            </p:extLst>
          </p:nvPr>
        </p:nvGraphicFramePr>
        <p:xfrm>
          <a:off x="152400" y="1088994"/>
          <a:ext cx="88392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053" name="Slide Number Placeholder 5"/>
          <p:cNvSpPr>
            <a:spLocks noGrp="1"/>
          </p:cNvSpPr>
          <p:nvPr>
            <p:ph type="sldNum" sz="quarter" idx="11"/>
          </p:nvPr>
        </p:nvSpPr>
        <p:spPr>
          <a:noFill/>
        </p:spPr>
        <p:txBody>
          <a:bodyPr/>
          <a:lstStyle/>
          <a:p>
            <a:fld id="{76068F8F-62B3-439E-9997-843DEA468F0F}" type="slidenum">
              <a:rPr lang="en-US" smtClean="0"/>
              <a:pPr/>
              <a:t>6</a:t>
            </a:fld>
            <a:endParaRPr lang="en-US"/>
          </a:p>
        </p:txBody>
      </p:sp>
      <p:sp>
        <p:nvSpPr>
          <p:cNvPr id="5" name="Footer Placeholder 4"/>
          <p:cNvSpPr>
            <a:spLocks noGrp="1"/>
          </p:cNvSpPr>
          <p:nvPr>
            <p:ph type="ftr" sz="quarter" idx="10"/>
          </p:nvPr>
        </p:nvSpPr>
        <p:spPr/>
        <p:txBody>
          <a:bodyPr/>
          <a:lstStyle/>
          <a:p>
            <a:pPr>
              <a:defRPr/>
            </a:pPr>
            <a:r>
              <a:rPr lang="en-US" smtClean="0"/>
              <a:t>2017 College Senior Survey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6425" cy="1143000"/>
          </a:xfrm>
        </p:spPr>
        <p:txBody>
          <a:bodyPr/>
          <a:lstStyle/>
          <a:p>
            <a:pPr>
              <a:defRPr/>
            </a:pPr>
            <a:r>
              <a:rPr lang="en-US" dirty="0" smtClean="0"/>
              <a:t>Demographics</a:t>
            </a:r>
            <a:br>
              <a:rPr lang="en-US" dirty="0" smtClean="0"/>
            </a:br>
            <a:r>
              <a:rPr lang="en-US" sz="1800" dirty="0" smtClean="0"/>
              <a:t/>
            </a:r>
            <a:br>
              <a:rPr lang="en-US" sz="1800" dirty="0" smtClean="0"/>
            </a:br>
            <a:r>
              <a:rPr lang="en-US" sz="1800" dirty="0" smtClean="0">
                <a:solidFill>
                  <a:schemeClr val="accent4"/>
                </a:solidFill>
              </a:rPr>
              <a:t>Finances</a:t>
            </a:r>
            <a:endParaRPr lang="en-US" sz="1800" dirty="0">
              <a:solidFill>
                <a:schemeClr val="accent4"/>
              </a:solidFill>
            </a:endParaRPr>
          </a:p>
        </p:txBody>
      </p:sp>
      <p:sp>
        <p:nvSpPr>
          <p:cNvPr id="4101" name="Slide Number Placeholder 5"/>
          <p:cNvSpPr>
            <a:spLocks noGrp="1"/>
          </p:cNvSpPr>
          <p:nvPr>
            <p:ph type="sldNum" sz="quarter" idx="11"/>
          </p:nvPr>
        </p:nvSpPr>
        <p:spPr>
          <a:noFill/>
        </p:spPr>
        <p:txBody>
          <a:bodyPr/>
          <a:lstStyle/>
          <a:p>
            <a:fld id="{D518130B-55F3-4701-917D-097F90EC75B5}" type="slidenum">
              <a:rPr lang="en-US" smtClean="0"/>
              <a:pPr/>
              <a:t>7</a:t>
            </a:fld>
            <a:endParaRPr lang="en-US"/>
          </a:p>
        </p:txBody>
      </p:sp>
      <p:graphicFrame>
        <p:nvGraphicFramePr>
          <p:cNvPr id="9" name="Money Borrowed"/>
          <p:cNvGraphicFramePr>
            <a:graphicFrameLocks noGrp="1" noChangeAspect="1"/>
          </p:cNvGraphicFramePr>
          <p:nvPr>
            <p:ph sz="half" idx="1"/>
            <p:custDataLst>
              <p:tags r:id="rId1"/>
            </p:custDataLst>
            <p:extLst>
              <p:ext uri="{D42A27DB-BD31-4B8C-83A1-F6EECF244321}">
                <p14:modId xmlns:p14="http://schemas.microsoft.com/office/powerpoint/2010/main" val="2692002845"/>
              </p:ext>
            </p:extLst>
          </p:nvPr>
        </p:nvGraphicFramePr>
        <p:xfrm>
          <a:off x="304800" y="1471613"/>
          <a:ext cx="4749800" cy="43227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Median"/>
          <p:cNvGraphicFramePr>
            <a:graphicFrameLocks noGrp="1"/>
          </p:cNvGraphicFramePr>
          <p:nvPr>
            <p:extLst>
              <p:ext uri="{D42A27DB-BD31-4B8C-83A1-F6EECF244321}">
                <p14:modId xmlns:p14="http://schemas.microsoft.com/office/powerpoint/2010/main" val="903827768"/>
              </p:ext>
            </p:extLst>
          </p:nvPr>
        </p:nvGraphicFramePr>
        <p:xfrm>
          <a:off x="5105400" y="2743200"/>
          <a:ext cx="3124200" cy="1355726"/>
        </p:xfrm>
        <a:graphic>
          <a:graphicData uri="http://schemas.openxmlformats.org/drawingml/2006/table">
            <a:tbl>
              <a:tblPr/>
              <a:tblGrid>
                <a:gridCol w="1774099">
                  <a:extLst>
                    <a:ext uri="{9D8B030D-6E8A-4147-A177-3AD203B41FA5}">
                      <a16:colId xmlns:a16="http://schemas.microsoft.com/office/drawing/2014/main" val="20000"/>
                    </a:ext>
                  </a:extLst>
                </a:gridCol>
                <a:gridCol w="1350101">
                  <a:extLst>
                    <a:ext uri="{9D8B030D-6E8A-4147-A177-3AD203B41FA5}">
                      <a16:colId xmlns:a16="http://schemas.microsoft.com/office/drawing/2014/main" val="20001"/>
                    </a:ext>
                  </a:extLst>
                </a:gridCol>
              </a:tblGrid>
              <a:tr h="366396">
                <a:tc gridSpan="2">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tx2"/>
                          </a:solidFill>
                          <a:effectLst/>
                          <a:latin typeface="Garamond" pitchFamily="18" charset="0"/>
                        </a:rPr>
                        <a:t>Median Amount Borrowed</a:t>
                      </a:r>
                    </a:p>
                  </a:txBody>
                  <a:tcPr marT="45671" marB="45671"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FFFFFF"/>
                          </a:solidFill>
                          <a:effectLst/>
                          <a:latin typeface="Garamond" pitchFamily="18" charset="0"/>
                        </a:rPr>
                        <a:t> Your Institution</a:t>
                      </a:r>
                    </a:p>
                  </a:txBody>
                  <a:tcPr marT="45671" marB="45671"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FFFF"/>
                          </a:solidFill>
                          <a:effectLst/>
                          <a:latin typeface="Garamond" pitchFamily="18" charset="0"/>
                        </a:rPr>
                        <a:t>$20,000.00</a:t>
                      </a:r>
                      <a:endParaRPr kumimoji="0" lang="en-US" sz="1400" b="1" i="0" u="none" strike="noStrike" cap="none" normalizeH="0" baseline="0" dirty="0">
                        <a:ln>
                          <a:noFill/>
                        </a:ln>
                        <a:solidFill>
                          <a:srgbClr val="FFFFFF"/>
                        </a:solidFill>
                        <a:effectLst/>
                        <a:latin typeface="Garamond" pitchFamily="18" charset="0"/>
                      </a:endParaRPr>
                    </a:p>
                  </a:txBody>
                  <a:tcPr marT="45671" marB="45671"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1"/>
                  </a:ext>
                </a:extLst>
              </a:tr>
              <a:tr h="49466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rgbClr val="FFFFFF"/>
                          </a:solidFill>
                          <a:effectLst/>
                          <a:latin typeface="Garamond" pitchFamily="18" charset="0"/>
                        </a:rPr>
                        <a:t> Comparison Group</a:t>
                      </a:r>
                    </a:p>
                  </a:txBody>
                  <a:tcPr marT="45671" marB="45671"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FFFFFF"/>
                          </a:solidFill>
                          <a:effectLst/>
                          <a:latin typeface="Garamond" pitchFamily="18" charset="0"/>
                        </a:rPr>
                        <a:t>$20,000.00</a:t>
                      </a:r>
                      <a:endParaRPr kumimoji="0" lang="en-US" sz="1400" b="1" i="0" u="none" strike="noStrike" cap="none" normalizeH="0" baseline="0" dirty="0">
                        <a:ln>
                          <a:noFill/>
                        </a:ln>
                        <a:solidFill>
                          <a:srgbClr val="FFFFFF"/>
                        </a:solidFill>
                        <a:effectLst/>
                        <a:latin typeface="Garamond" pitchFamily="18" charset="0"/>
                      </a:endParaRPr>
                    </a:p>
                  </a:txBody>
                  <a:tcPr marT="45671" marB="45671"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bl>
          </a:graphicData>
        </a:graphic>
      </p:graphicFrame>
      <p:sp>
        <p:nvSpPr>
          <p:cNvPr id="10"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sp>
        <p:nvSpPr>
          <p:cNvPr id="7" name="Footer Placeholder 6"/>
          <p:cNvSpPr>
            <a:spLocks noGrp="1"/>
          </p:cNvSpPr>
          <p:nvPr>
            <p:ph type="ftr" sz="quarter" idx="10"/>
          </p:nvPr>
        </p:nvSpPr>
        <p:spPr/>
        <p:txBody>
          <a:bodyPr/>
          <a:lstStyle/>
          <a:p>
            <a:pPr>
              <a:defRPr/>
            </a:pPr>
            <a:r>
              <a:rPr lang="en-US" smtClean="0"/>
              <a:t>2017 College Senior Survey</a:t>
            </a:r>
            <a:endParaRPr lang="en-US" dirty="0"/>
          </a:p>
        </p:txBody>
      </p:sp>
    </p:spTree>
    <p:extLst>
      <p:ext uri="{BB962C8B-B14F-4D97-AF65-F5344CB8AC3E}">
        <p14:creationId xmlns:p14="http://schemas.microsoft.com/office/powerpoint/2010/main" val="4250179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914400" y="152400"/>
            <a:ext cx="8226425" cy="1143000"/>
          </a:xfrm>
        </p:spPr>
        <p:txBody>
          <a:bodyPr/>
          <a:lstStyle/>
          <a:p>
            <a:pPr>
              <a:defRPr/>
            </a:pPr>
            <a:r>
              <a:rPr lang="en-US" dirty="0"/>
              <a:t>Demographics</a:t>
            </a:r>
            <a:r>
              <a:rPr lang="en-US" dirty="0">
                <a:solidFill>
                  <a:schemeClr val="accent4"/>
                </a:solidFill>
              </a:rPr>
              <a:t/>
            </a:r>
            <a:br>
              <a:rPr lang="en-US" dirty="0">
                <a:solidFill>
                  <a:schemeClr val="accent4"/>
                </a:solidFill>
              </a:rPr>
            </a:br>
            <a:r>
              <a:rPr lang="en-US" sz="2000" dirty="0">
                <a:solidFill>
                  <a:schemeClr val="accent4"/>
                </a:solidFill>
              </a:rPr>
              <a:t/>
            </a:r>
            <a:br>
              <a:rPr lang="en-US" sz="2000" dirty="0">
                <a:solidFill>
                  <a:schemeClr val="accent4"/>
                </a:solidFill>
              </a:rPr>
            </a:br>
            <a:r>
              <a:rPr lang="en-US" sz="1800" dirty="0" smtClean="0">
                <a:solidFill>
                  <a:schemeClr val="accent4"/>
                </a:solidFill>
              </a:rPr>
              <a:t>Finances: </a:t>
            </a:r>
            <a:r>
              <a:rPr lang="en-US" sz="1800" dirty="0"/>
              <a:t>Sources of Funding for College Expenses</a:t>
            </a:r>
            <a:r>
              <a:rPr lang="en-US" sz="2000" dirty="0"/>
              <a:t/>
            </a:r>
            <a:br>
              <a:rPr lang="en-US" sz="2000" dirty="0"/>
            </a:br>
            <a:endParaRPr lang="en-US" sz="1800" dirty="0">
              <a:solidFill>
                <a:schemeClr val="accent4"/>
              </a:solidFill>
            </a:endParaRPr>
          </a:p>
        </p:txBody>
      </p:sp>
      <p:sp>
        <p:nvSpPr>
          <p:cNvPr id="5125" name="Slide Number Placeholder 5"/>
          <p:cNvSpPr>
            <a:spLocks noGrp="1"/>
          </p:cNvSpPr>
          <p:nvPr>
            <p:ph type="sldNum" sz="quarter" idx="11"/>
          </p:nvPr>
        </p:nvSpPr>
        <p:spPr>
          <a:noFill/>
        </p:spPr>
        <p:txBody>
          <a:bodyPr/>
          <a:lstStyle/>
          <a:p>
            <a:fld id="{43DC372B-4C9F-486E-BB2F-BC6ABD3E10EB}" type="slidenum">
              <a:rPr lang="en-US" smtClean="0"/>
              <a:pPr/>
              <a:t>8</a:t>
            </a:fld>
            <a:endParaRPr lang="en-US"/>
          </a:p>
        </p:txBody>
      </p:sp>
      <p:graphicFrame>
        <p:nvGraphicFramePr>
          <p:cNvPr id="7" name="title"/>
          <p:cNvGraphicFramePr>
            <a:graphicFrameLocks noChangeAspect="1"/>
          </p:cNvGraphicFramePr>
          <p:nvPr>
            <p:custDataLst>
              <p:tags r:id="rId1"/>
            </p:custDataLst>
            <p:extLst>
              <p:ext uri="{D42A27DB-BD31-4B8C-83A1-F6EECF244321}">
                <p14:modId xmlns:p14="http://schemas.microsoft.com/office/powerpoint/2010/main" val="618584996"/>
              </p:ext>
            </p:extLst>
          </p:nvPr>
        </p:nvGraphicFramePr>
        <p:xfrm>
          <a:off x="368300" y="1331912"/>
          <a:ext cx="8229600" cy="4949825"/>
        </p:xfrm>
        <a:graphic>
          <a:graphicData uri="http://schemas.openxmlformats.org/drawingml/2006/chart">
            <c:chart xmlns:c="http://schemas.openxmlformats.org/drawingml/2006/chart" xmlns:r="http://schemas.openxmlformats.org/officeDocument/2006/relationships" r:id="rId4"/>
          </a:graphicData>
        </a:graphic>
      </p:graphicFrame>
      <p:sp>
        <p:nvSpPr>
          <p:cNvPr id="9236" name="Rectangle 31"/>
          <p:cNvSpPr>
            <a:spLocks noChangeArrowheads="1"/>
          </p:cNvSpPr>
          <p:nvPr/>
        </p:nvSpPr>
        <p:spPr bwMode="auto">
          <a:xfrm>
            <a:off x="3095625" y="6143625"/>
            <a:ext cx="2774950" cy="276225"/>
          </a:xfrm>
          <a:prstGeom prst="rect">
            <a:avLst/>
          </a:prstGeom>
          <a:noFill/>
          <a:ln w="9525">
            <a:noFill/>
            <a:miter lim="800000"/>
            <a:headEnd/>
            <a:tailEnd/>
          </a:ln>
        </p:spPr>
        <p:txBody>
          <a:bodyPr wrap="none">
            <a:spAutoFit/>
          </a:bodyPr>
          <a:lstStyle/>
          <a:p>
            <a:pPr algn="ctr">
              <a:defRPr/>
            </a:pPr>
            <a:r>
              <a:rPr lang="en-US" sz="1200" b="1" u="none" dirty="0">
                <a:solidFill>
                  <a:schemeClr val="accent4"/>
                </a:solidFill>
              </a:rPr>
              <a:t>■</a:t>
            </a:r>
            <a:r>
              <a:rPr lang="en-US" sz="1200" b="1" u="none" dirty="0">
                <a:solidFill>
                  <a:schemeClr val="tx2"/>
                </a:solidFill>
              </a:rPr>
              <a:t> Your Institution ■ Comparison Group</a:t>
            </a:r>
          </a:p>
        </p:txBody>
      </p:sp>
      <p:graphicFrame>
        <p:nvGraphicFramePr>
          <p:cNvPr id="6" name="Funding Chart"/>
          <p:cNvGraphicFramePr/>
          <p:nvPr>
            <p:extLst>
              <p:ext uri="{D42A27DB-BD31-4B8C-83A1-F6EECF244321}">
                <p14:modId xmlns:p14="http://schemas.microsoft.com/office/powerpoint/2010/main" val="3636866432"/>
              </p:ext>
            </p:extLst>
          </p:nvPr>
        </p:nvGraphicFramePr>
        <p:xfrm>
          <a:off x="685800" y="1752600"/>
          <a:ext cx="7848600" cy="4064000"/>
        </p:xfrm>
        <a:graphic>
          <a:graphicData uri="http://schemas.openxmlformats.org/drawingml/2006/chart">
            <c:chart xmlns:c="http://schemas.openxmlformats.org/drawingml/2006/chart" xmlns:r="http://schemas.openxmlformats.org/officeDocument/2006/relationships" r:id="rId5"/>
          </a:graphicData>
        </a:graphic>
      </p:graphicFrame>
      <p:sp>
        <p:nvSpPr>
          <p:cNvPr id="8" name="Footer Placeholder 7"/>
          <p:cNvSpPr>
            <a:spLocks noGrp="1"/>
          </p:cNvSpPr>
          <p:nvPr>
            <p:ph type="ftr" sz="quarter" idx="10"/>
          </p:nvPr>
        </p:nvSpPr>
        <p:spPr/>
        <p:txBody>
          <a:bodyPr/>
          <a:lstStyle/>
          <a:p>
            <a:pPr>
              <a:defRPr/>
            </a:pPr>
            <a:r>
              <a:rPr lang="en-US" dirty="0" smtClean="0"/>
              <a:t>2017 College Senior Survey</a:t>
            </a:r>
            <a:endParaRPr lang="en-US" dirty="0"/>
          </a:p>
        </p:txBody>
      </p:sp>
    </p:spTree>
    <p:extLst>
      <p:ext uri="{BB962C8B-B14F-4D97-AF65-F5344CB8AC3E}">
        <p14:creationId xmlns:p14="http://schemas.microsoft.com/office/powerpoint/2010/main" val="196293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743200"/>
            <a:ext cx="9144000" cy="1371600"/>
          </a:xfrm>
          <a:solidFill>
            <a:schemeClr val="accent4"/>
          </a:solidFill>
          <a:ln w="9525">
            <a:solidFill>
              <a:schemeClr val="tx2"/>
            </a:solidFill>
          </a:ln>
        </p:spPr>
        <p:txBody>
          <a:bodyPr anchor="ctr"/>
          <a:lstStyle/>
          <a:p>
            <a:pPr eaLnBrk="1" hangingPunct="1">
              <a:defRPr/>
            </a:pPr>
            <a:r>
              <a:rPr lang="en-US" dirty="0">
                <a:solidFill>
                  <a:schemeClr val="bg1"/>
                </a:solidFill>
              </a:rPr>
              <a:t>Academic Outcomes and Experiences</a:t>
            </a:r>
          </a:p>
        </p:txBody>
      </p:sp>
      <p:sp>
        <p:nvSpPr>
          <p:cNvPr id="49155" name="Subtitle 4"/>
          <p:cNvSpPr>
            <a:spLocks noGrp="1"/>
          </p:cNvSpPr>
          <p:nvPr>
            <p:ph type="subTitle" sz="quarter" idx="1"/>
          </p:nvPr>
        </p:nvSpPr>
        <p:spPr>
          <a:xfrm>
            <a:off x="1447800" y="4572000"/>
            <a:ext cx="6172200" cy="1752600"/>
          </a:xfrm>
        </p:spPr>
        <p:txBody>
          <a:bodyPr/>
          <a:lstStyle/>
          <a:p>
            <a:pPr>
              <a:defRPr/>
            </a:pPr>
            <a:r>
              <a:rPr lang="en-US" sz="2400" b="1" dirty="0">
                <a:solidFill>
                  <a:schemeClr val="accent4"/>
                </a:solidFill>
                <a:effectLst/>
              </a:rPr>
              <a:t>Students develop skills, knowledge, and abilities through their experiences both in and out of the classroom.</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6.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7.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BorrowMoney"/>
</p:tagLst>
</file>

<file path=ppt/tags/tag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26621</TotalTime>
  <Words>3872</Words>
  <Application>Microsoft Office PowerPoint</Application>
  <PresentationFormat>On-screen Show (4:3)</PresentationFormat>
  <Paragraphs>785</Paragraphs>
  <Slides>44</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Franklin Gothic Book</vt:lpstr>
      <vt:lpstr>Franklin Gothic Medium</vt:lpstr>
      <vt:lpstr>Garamond</vt:lpstr>
      <vt:lpstr>Teamwork</vt:lpstr>
      <vt:lpstr>Dalton State College College Senior Survey 2017 Results</vt:lpstr>
      <vt:lpstr>College Senior Survey</vt:lpstr>
      <vt:lpstr>Table of Contents</vt:lpstr>
      <vt:lpstr>A Note about CIRP Constructs</vt:lpstr>
      <vt:lpstr>Demographics</vt:lpstr>
      <vt:lpstr>Demographics  Primary Major (Aggregated)</vt:lpstr>
      <vt:lpstr>Demographics  Finances</vt:lpstr>
      <vt:lpstr>Demographics  Finances: Sources of Funding for College Expenses </vt:lpstr>
      <vt:lpstr>Academic Outcomes and Experiences</vt:lpstr>
      <vt:lpstr> Habits of Mind  Habits of Mind is a unified measure of the behaviors and traits associated with academic success. These learning behaviors are seen as the foundation for lifelong learning. </vt:lpstr>
      <vt:lpstr>Pluralistic Orientation  Pluralistic Orientation is a unified measure of skills and dispositions appropriate  for living and working in a diverse society.</vt:lpstr>
      <vt:lpstr>Academic Self-Concept  Self-awareness and confidence in academic environments help students learn by  encouraging their intellectual inquiry. Academic Self-Concept is a unified measure of students’ beliefs about their abilities and confidence in academic environments. </vt:lpstr>
      <vt:lpstr>Faculty Interaction  Faculty Interaction: Mentorship measures the extent to which students and  faculty have mentoring relationships that foster both academic and personal  support and guidance. </vt:lpstr>
      <vt:lpstr>PowerPoint Presentation</vt:lpstr>
      <vt:lpstr>Academic Outcomes  These items illustrate the extent to which students agree that this institution  has contributed to their academic skills and abilities. </vt:lpstr>
      <vt:lpstr>Academic Enhancement Experiences  Opportunities to apply learning inside and outside the classroom augment  students’ academic involvement, allowing them to make meaningful intellectual  connections and communicate their knowledge to others.</vt:lpstr>
      <vt:lpstr>Active and Collaborative Learning  These items illustrate the extent to which students have deepened their  knowledge of course material through interaction with faculty and other students.</vt:lpstr>
      <vt:lpstr>PowerPoint Presentation</vt:lpstr>
      <vt:lpstr>Co-Curricular Outcomes and Experiences</vt:lpstr>
      <vt:lpstr>Social Agency  Activities and beliefs equip and empower students to create a world that is equitable,  just, democratic, and sustainable. Social Agency measures the extent to which students  value political and social involvement as a personal goal.</vt:lpstr>
      <vt:lpstr> Civic Engagement   Engaged citizens are a critical element in the functioning of our democratic society.  Civic Engagement measures the extent to which students are motivated and involved  in civic, electoral, and political activities. </vt:lpstr>
      <vt:lpstr>Civic Awareness   The ability to evaluate, question, and develop solutions affecting local and global communities is an important skill. Civic Awareness measures students’ understanding  of the issues facing their community, nation, and the world. </vt:lpstr>
      <vt:lpstr>Leadership  Leadership measures students' beliefs about their leadership development and  capability, and their experiences as a leader. </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Diversity</vt:lpstr>
      <vt:lpstr>Positive Cross-Racial Interaction  Contact with diverse peers allows students to gain valuable insights about  themselves and others. Positive Cross-Racial Interaction is a unified measure of  students’ level of positive interaction with diverse peers.</vt:lpstr>
      <vt:lpstr>Negative Cross-Racial Interaction  Contact with diverse peers allows students to gain valuable insights about  themselves and others. Negative Cross-Racial Interaction is a unified measure of  students’ level of negative interaction with diverse peers.</vt:lpstr>
      <vt:lpstr>Sense of Belonging  The campus community is a powerful source of influence on students’ development.  Sense of Belonging measures the extent to which students feel a sense of academic and  social integration on campus. </vt:lpstr>
      <vt:lpstr>PowerPoint Presentation</vt:lpstr>
      <vt:lpstr>PowerPoint Presentation</vt:lpstr>
      <vt:lpstr>Future Plans</vt:lpstr>
      <vt:lpstr>Future Plans  Preparedness for Future Plans</vt:lpstr>
      <vt:lpstr>Future Plans: Employment </vt:lpstr>
      <vt:lpstr> Future Plans: Graduate/Professional School</vt:lpstr>
      <vt:lpstr>Future Plans  Probable Career/Occupation</vt:lpstr>
      <vt:lpstr>Future Plans  When thinking about your career path after college,  how important are the following considerations:  (Percentages combine “Essential” and “Very Important” responses)</vt:lpstr>
      <vt:lpstr>Satisfaction</vt:lpstr>
      <vt:lpstr>Overall Satisfaction  Overall Satisfaction measures students’ satisfaction with the college experience. </vt:lpstr>
      <vt:lpstr>Satisfaction with Coursework  Satisfaction with Coursework measures the extent to which students see their  coursework as relevant, useful, and applicable to their academic success and future plans. </vt:lpstr>
      <vt:lpstr>Satisfaction with Academic Support and Courses  In addition to actual coursework, various support services are instrumental in  shaping students’ academic experiences.</vt:lpstr>
      <vt:lpstr>PowerPoint Presentation</vt:lpstr>
      <vt:lpstr>Satisfaction with Services and Community  Where students live and the support they receive are critical to  shaping their college experience.</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Jodi Smith Johnson</cp:lastModifiedBy>
  <cp:revision>1993</cp:revision>
  <cp:lastPrinted>2017-12-05T20:26:23Z</cp:lastPrinted>
  <dcterms:created xsi:type="dcterms:W3CDTF">2007-06-27T16:52:25Z</dcterms:created>
  <dcterms:modified xsi:type="dcterms:W3CDTF">2017-12-05T23:16:09Z</dcterms:modified>
</cp:coreProperties>
</file>