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71" r:id="rId5"/>
    <p:sldId id="272" r:id="rId6"/>
    <p:sldId id="273" r:id="rId7"/>
    <p:sldId id="274" r:id="rId8"/>
    <p:sldId id="260" r:id="rId9"/>
    <p:sldId id="261" r:id="rId10"/>
    <p:sldId id="275" r:id="rId11"/>
    <p:sldId id="262" r:id="rId12"/>
    <p:sldId id="263" r:id="rId13"/>
    <p:sldId id="264" r:id="rId14"/>
    <p:sldId id="276" r:id="rId15"/>
    <p:sldId id="265" r:id="rId16"/>
    <p:sldId id="277" r:id="rId17"/>
    <p:sldId id="278" r:id="rId18"/>
    <p:sldId id="287" r:id="rId19"/>
    <p:sldId id="266" r:id="rId20"/>
    <p:sldId id="288" r:id="rId21"/>
    <p:sldId id="268" r:id="rId22"/>
    <p:sldId id="279" r:id="rId23"/>
    <p:sldId id="280" r:id="rId24"/>
    <p:sldId id="281" r:id="rId25"/>
    <p:sldId id="282" r:id="rId26"/>
    <p:sldId id="283" r:id="rId27"/>
    <p:sldId id="284" r:id="rId28"/>
    <p:sldId id="285" r:id="rId29"/>
    <p:sldId id="269" r:id="rId30"/>
    <p:sldId id="286" r:id="rId31"/>
    <p:sldId id="27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576" y="78"/>
      </p:cViewPr>
      <p:guideLst/>
    </p:cSldViewPr>
  </p:slideViewPr>
  <p:notesTextViewPr>
    <p:cViewPr>
      <p:scale>
        <a:sx n="1" d="1"/>
        <a:sy n="1" d="1"/>
      </p:scale>
      <p:origin x="0" y="0"/>
    </p:cViewPr>
  </p:notesTextViewPr>
  <p:sorterViewPr>
    <p:cViewPr>
      <p:scale>
        <a:sx n="100" d="100"/>
        <a:sy n="100" d="100"/>
      </p:scale>
      <p:origin x="0" y="-69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4/10/2017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4/10/2017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prtate@daltonstate.edu" TargetMode="External"/><Relationship Id="rId2" Type="http://schemas.openxmlformats.org/officeDocument/2006/relationships/hyperlink" Target="mailto:pjordan@daltonstate.edu"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1.xml.rels><?xml version="1.0" encoding="UTF-8" standalone="yes"?>
<Relationships xmlns="http://schemas.openxmlformats.org/package/2006/relationships"><Relationship Id="rId3" Type="http://schemas.openxmlformats.org/officeDocument/2006/relationships/hyperlink" Target="mailto:prtate@daltonstate.edu"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dscweb.daltonstate.edu/environmental-occupational-risk/index.htm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prtate@daltonstate.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7555898" cy="1891146"/>
          </a:xfrm>
        </p:spPr>
        <p:txBody>
          <a:bodyPr>
            <a:normAutofit/>
          </a:bodyPr>
          <a:lstStyle/>
          <a:p>
            <a:pPr algn="ctr"/>
            <a:r>
              <a:rPr lang="en-US" sz="4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Dalton State College </a:t>
            </a:r>
            <a:endPar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09600" y="4909457"/>
            <a:ext cx="10941269" cy="1091949"/>
          </a:xfrm>
        </p:spPr>
        <p:txBody>
          <a:bodyPr>
            <a:noAutofit/>
          </a:bodyPr>
          <a:lstStyle/>
          <a:p>
            <a:pPr algn="ctr"/>
            <a:r>
              <a:rPr lang="en-US" sz="2400" dirty="0" smtClean="0">
                <a:solidFill>
                  <a:schemeClr val="tx2">
                    <a:lumMod val="40000"/>
                    <a:lumOff val="6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Minors on Campus Policy and Training </a:t>
            </a:r>
          </a:p>
          <a:p>
            <a:pPr algn="ctr"/>
            <a:r>
              <a:rPr lang="en-US" sz="2400" dirty="0" smtClean="0">
                <a:solidFill>
                  <a:schemeClr val="tx2">
                    <a:lumMod val="40000"/>
                    <a:lumOff val="6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April 2017</a:t>
            </a:r>
            <a:endParaRPr lang="en-US" sz="2400" dirty="0">
              <a:solidFill>
                <a:schemeClr val="tx2">
                  <a:lumMod val="40000"/>
                  <a:lumOff val="60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9796" y="685799"/>
            <a:ext cx="1852165" cy="3158068"/>
          </a:xfrm>
          <a:prstGeom prst="rect">
            <a:avLst/>
          </a:prstGeom>
        </p:spPr>
      </p:pic>
    </p:spTree>
    <p:extLst>
      <p:ext uri="{BB962C8B-B14F-4D97-AF65-F5344CB8AC3E}">
        <p14:creationId xmlns:p14="http://schemas.microsoft.com/office/powerpoint/2010/main" val="17226602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9619" y="315310"/>
            <a:ext cx="10961250" cy="5127547"/>
          </a:xfrm>
        </p:spPr>
        <p:txBody>
          <a:bodyPr/>
          <a:lstStyle/>
          <a:p>
            <a:pPr>
              <a:buFont typeface="Wingdings" panose="05000000000000000000" pitchFamily="2" charset="2"/>
              <a:buChar char="Ø"/>
            </a:pPr>
            <a:r>
              <a:rPr lang="en-US" sz="3600"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EXECUTE WRITTEN AGREEMENT(S)</a:t>
            </a:r>
          </a:p>
          <a:p>
            <a:pPr marL="0" indent="0">
              <a:spcBef>
                <a:spcPts val="0"/>
              </a:spcBef>
              <a:spcAft>
                <a:spcPts val="0"/>
              </a:spcAft>
              <a:buNone/>
            </a:pPr>
            <a:r>
              <a:rPr lang="en-US" sz="2400" dirty="0" smtClean="0">
                <a:solidFill>
                  <a:srgbClr val="FFFF00"/>
                </a:solidFill>
                <a:latin typeface="Arial" panose="020B0604020202020204" pitchFamily="34" charset="0"/>
                <a:cs typeface="Arial" panose="020B0604020202020204" pitchFamily="34" charset="0"/>
              </a:rPr>
              <a:t>Before </a:t>
            </a:r>
            <a:r>
              <a:rPr lang="en-US" sz="2400" dirty="0">
                <a:solidFill>
                  <a:srgbClr val="FFFF00"/>
                </a:solidFill>
                <a:latin typeface="Arial" panose="020B0604020202020204" pitchFamily="34" charset="0"/>
                <a:cs typeface="Arial" panose="020B0604020202020204" pitchFamily="34" charset="0"/>
              </a:rPr>
              <a:t>a third party/non-USG group is authorized to operate programs </a:t>
            </a:r>
            <a:endParaRPr lang="en-US" sz="2400" dirty="0" smtClean="0">
              <a:solidFill>
                <a:srgbClr val="FFFF00"/>
              </a:solidFill>
              <a:latin typeface="Arial" panose="020B0604020202020204" pitchFamily="34" charset="0"/>
              <a:cs typeface="Arial" panose="020B0604020202020204" pitchFamily="34" charset="0"/>
            </a:endParaRPr>
          </a:p>
          <a:p>
            <a:pPr marL="0" indent="0">
              <a:spcBef>
                <a:spcPts val="0"/>
              </a:spcBef>
              <a:spcAft>
                <a:spcPts val="0"/>
              </a:spcAft>
              <a:buNone/>
            </a:pPr>
            <a:r>
              <a:rPr lang="en-US" sz="2400" dirty="0" smtClean="0">
                <a:solidFill>
                  <a:srgbClr val="FFFF00"/>
                </a:solidFill>
                <a:latin typeface="Arial" panose="020B0604020202020204" pitchFamily="34" charset="0"/>
                <a:cs typeface="Arial" panose="020B0604020202020204" pitchFamily="34" charset="0"/>
              </a:rPr>
              <a:t>involving </a:t>
            </a:r>
            <a:r>
              <a:rPr lang="en-US" sz="2400" dirty="0">
                <a:solidFill>
                  <a:srgbClr val="FFFF00"/>
                </a:solidFill>
                <a:latin typeface="Arial" panose="020B0604020202020204" pitchFamily="34" charset="0"/>
                <a:cs typeface="Arial" panose="020B0604020202020204" pitchFamily="34" charset="0"/>
              </a:rPr>
              <a:t>minors in any USG facility, the following requirements will </a:t>
            </a:r>
            <a:r>
              <a:rPr lang="en-US" sz="2400" dirty="0" smtClean="0">
                <a:solidFill>
                  <a:srgbClr val="FFFF00"/>
                </a:solidFill>
                <a:latin typeface="Arial" panose="020B0604020202020204" pitchFamily="34" charset="0"/>
                <a:cs typeface="Arial" panose="020B0604020202020204" pitchFamily="34" charset="0"/>
              </a:rPr>
              <a:t>be</a:t>
            </a:r>
          </a:p>
          <a:p>
            <a:pPr marL="0" indent="0">
              <a:spcBef>
                <a:spcPts val="0"/>
              </a:spcBef>
              <a:spcAft>
                <a:spcPts val="0"/>
              </a:spcAft>
              <a:buNone/>
            </a:pPr>
            <a:r>
              <a:rPr lang="en-US" sz="2400" dirty="0" smtClean="0">
                <a:solidFill>
                  <a:srgbClr val="FFFF00"/>
                </a:solidFill>
                <a:latin typeface="Arial" panose="020B0604020202020204" pitchFamily="34" charset="0"/>
                <a:cs typeface="Arial" panose="020B0604020202020204" pitchFamily="34" charset="0"/>
              </a:rPr>
              <a:t>met</a:t>
            </a:r>
            <a:r>
              <a:rPr lang="en-US" sz="2400" dirty="0" smtClean="0">
                <a:solidFill>
                  <a:srgbClr val="FFFF00"/>
                </a:solidFill>
                <a:latin typeface="Arial" panose="020B0604020202020204" pitchFamily="34" charset="0"/>
                <a:cs typeface="Arial" panose="020B0604020202020204" pitchFamily="34" charset="0"/>
              </a:rPr>
              <a:t>…</a:t>
            </a:r>
          </a:p>
          <a:p>
            <a:pPr marL="0" indent="0">
              <a:spcBef>
                <a:spcPts val="0"/>
              </a:spcBef>
              <a:spcAft>
                <a:spcPts val="0"/>
              </a:spcAft>
              <a:buNone/>
            </a:pPr>
            <a:endParaRPr lang="en-US" sz="2400" dirty="0" smtClean="0">
              <a:solidFill>
                <a:srgbClr val="FFFF00"/>
              </a:solidFill>
              <a:latin typeface="Arial" panose="020B0604020202020204" pitchFamily="34" charset="0"/>
              <a:cs typeface="Arial" panose="020B0604020202020204" pitchFamily="34" charset="0"/>
            </a:endParaRPr>
          </a:p>
          <a:p>
            <a:pPr lvl="1">
              <a:spcBef>
                <a:spcPts val="0"/>
              </a:spcBef>
              <a:spcAft>
                <a:spcPts val="0"/>
              </a:spcAft>
            </a:pPr>
            <a:r>
              <a:rPr lang="en-US" sz="2200" dirty="0" smtClean="0">
                <a:solidFill>
                  <a:srgbClr val="FFFF00"/>
                </a:solidFill>
                <a:latin typeface="Arial" panose="020B0604020202020204" pitchFamily="34" charset="0"/>
                <a:cs typeface="Arial" panose="020B0604020202020204" pitchFamily="34" charset="0"/>
              </a:rPr>
              <a:t>Facilities use agreement must be completed, identifying whether minors are involved</a:t>
            </a:r>
          </a:p>
          <a:p>
            <a:pPr lvl="1">
              <a:spcBef>
                <a:spcPts val="0"/>
              </a:spcBef>
              <a:spcAft>
                <a:spcPts val="0"/>
              </a:spcAft>
            </a:pPr>
            <a:r>
              <a:rPr lang="en-US" sz="2200" dirty="0" smtClean="0">
                <a:solidFill>
                  <a:srgbClr val="FFFF00"/>
                </a:solidFill>
                <a:latin typeface="Arial" panose="020B0604020202020204" pitchFamily="34" charset="0"/>
                <a:cs typeface="Arial" panose="020B0604020202020204" pitchFamily="34" charset="0"/>
              </a:rPr>
              <a:t>Provide written certification that background investigations and training have been performed for all program staff that complies with the requirements stated in the policy</a:t>
            </a:r>
          </a:p>
          <a:p>
            <a:pPr lvl="1">
              <a:spcBef>
                <a:spcPts val="0"/>
              </a:spcBef>
              <a:spcAft>
                <a:spcPts val="0"/>
              </a:spcAft>
            </a:pPr>
            <a:r>
              <a:rPr lang="en-US" sz="2200" dirty="0" smtClean="0">
                <a:solidFill>
                  <a:srgbClr val="FFFF00"/>
                </a:solidFill>
                <a:latin typeface="Arial" panose="020B0604020202020204" pitchFamily="34" charset="0"/>
                <a:cs typeface="Arial" panose="020B0604020202020204" pitchFamily="34" charset="0"/>
              </a:rPr>
              <a:t>Provide appropriate insurance coverage and other requirements</a:t>
            </a:r>
            <a:endParaRPr lang="en-US" sz="2200" dirty="0">
              <a:solidFill>
                <a:srgbClr val="FFFF00"/>
              </a:solidFill>
              <a:latin typeface="Arial" panose="020B0604020202020204" pitchFamily="34" charset="0"/>
              <a:cs typeface="Arial" panose="020B0604020202020204" pitchFamily="34" charset="0"/>
            </a:endParaRPr>
          </a:p>
          <a:p>
            <a:pPr marL="457200" lvl="1" indent="0">
              <a:buNone/>
            </a:pPr>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1488613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918" y="147146"/>
            <a:ext cx="10057360" cy="6185337"/>
          </a:xfrm>
        </p:spPr>
        <p:txBody>
          <a:bodyPr>
            <a:normAutofit/>
          </a:bodyPr>
          <a:lstStyle/>
          <a:p>
            <a:pPr>
              <a:buFont typeface="Wingdings" panose="05000000000000000000" pitchFamily="2" charset="2"/>
              <a:buChar char="Ø"/>
            </a:pPr>
            <a:r>
              <a:rPr lang="en-US" sz="3600"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BACKGROUND </a:t>
            </a:r>
            <a:r>
              <a:rPr lang="en-US" sz="3600"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CHECKS</a:t>
            </a:r>
          </a:p>
          <a:p>
            <a:pPr marL="457200" lvl="1" indent="0">
              <a:buNone/>
            </a:pPr>
            <a:r>
              <a:rPr lang="en-US" sz="2600" u="sng" dirty="0" smtClean="0">
                <a:solidFill>
                  <a:srgbClr val="FFFF00"/>
                </a:solidFill>
                <a:latin typeface="Arial" panose="020B0604020202020204" pitchFamily="34" charset="0"/>
                <a:cs typeface="Arial" panose="020B0604020202020204" pitchFamily="34" charset="0"/>
              </a:rPr>
              <a:t>WHO </a:t>
            </a:r>
            <a:r>
              <a:rPr lang="en-US" sz="2600" u="sng" dirty="0">
                <a:solidFill>
                  <a:srgbClr val="FFFF00"/>
                </a:solidFill>
                <a:latin typeface="Arial" panose="020B0604020202020204" pitchFamily="34" charset="0"/>
                <a:cs typeface="Arial" panose="020B0604020202020204" pitchFamily="34" charset="0"/>
              </a:rPr>
              <a:t>MUST HAVE A BACKGROUND CHECK</a:t>
            </a:r>
          </a:p>
          <a:p>
            <a:pPr marL="457200" lvl="1" indent="0">
              <a:spcBef>
                <a:spcPts val="0"/>
              </a:spcBef>
              <a:spcAft>
                <a:spcPts val="0"/>
              </a:spcAft>
              <a:buNone/>
            </a:pPr>
            <a:r>
              <a:rPr lang="en-US" sz="2600" dirty="0">
                <a:solidFill>
                  <a:srgbClr val="FFFF00"/>
                </a:solidFill>
                <a:latin typeface="Arial" panose="020B0604020202020204" pitchFamily="34" charset="0"/>
                <a:cs typeface="Arial" panose="020B0604020202020204" pitchFamily="34" charset="0"/>
              </a:rPr>
              <a:t>A successful background check shall be required of </a:t>
            </a:r>
            <a:endParaRPr lang="en-US" sz="2600" dirty="0" smtClean="0">
              <a:solidFill>
                <a:srgbClr val="FFFF00"/>
              </a:solidFill>
              <a:latin typeface="Arial" panose="020B0604020202020204" pitchFamily="34" charset="0"/>
              <a:cs typeface="Arial" panose="020B0604020202020204" pitchFamily="34" charset="0"/>
            </a:endParaRPr>
          </a:p>
          <a:p>
            <a:pPr marL="457200" lvl="1" indent="0">
              <a:spcBef>
                <a:spcPts val="0"/>
              </a:spcBef>
              <a:spcAft>
                <a:spcPts val="0"/>
              </a:spcAft>
              <a:buNone/>
            </a:pPr>
            <a:r>
              <a:rPr lang="en-US" sz="2600" dirty="0" smtClean="0">
                <a:solidFill>
                  <a:srgbClr val="FFFF00"/>
                </a:solidFill>
                <a:latin typeface="Arial" panose="020B0604020202020204" pitchFamily="34" charset="0"/>
                <a:cs typeface="Arial" panose="020B0604020202020204" pitchFamily="34" charset="0"/>
              </a:rPr>
              <a:t>each </a:t>
            </a:r>
            <a:r>
              <a:rPr lang="en-US" sz="2600" dirty="0">
                <a:solidFill>
                  <a:srgbClr val="FFFF00"/>
                </a:solidFill>
                <a:latin typeface="Arial" panose="020B0604020202020204" pitchFamily="34" charset="0"/>
                <a:cs typeface="Arial" panose="020B0604020202020204" pitchFamily="34" charset="0"/>
              </a:rPr>
              <a:t>adult prior to his or her interaction or participation </a:t>
            </a:r>
            <a:endParaRPr lang="en-US" sz="2600" dirty="0" smtClean="0">
              <a:solidFill>
                <a:srgbClr val="FFFF00"/>
              </a:solidFill>
              <a:latin typeface="Arial" panose="020B0604020202020204" pitchFamily="34" charset="0"/>
              <a:cs typeface="Arial" panose="020B0604020202020204" pitchFamily="34" charset="0"/>
            </a:endParaRPr>
          </a:p>
          <a:p>
            <a:pPr marL="457200" lvl="1" indent="0">
              <a:spcBef>
                <a:spcPts val="0"/>
              </a:spcBef>
              <a:spcAft>
                <a:spcPts val="0"/>
              </a:spcAft>
              <a:buNone/>
            </a:pPr>
            <a:r>
              <a:rPr lang="en-US" sz="2600" dirty="0" smtClean="0">
                <a:solidFill>
                  <a:srgbClr val="FFFF00"/>
                </a:solidFill>
                <a:latin typeface="Arial" panose="020B0604020202020204" pitchFamily="34" charset="0"/>
                <a:cs typeface="Arial" panose="020B0604020202020204" pitchFamily="34" charset="0"/>
              </a:rPr>
              <a:t>with </a:t>
            </a:r>
            <a:r>
              <a:rPr lang="en-US" sz="2600" dirty="0">
                <a:solidFill>
                  <a:srgbClr val="FFFF00"/>
                </a:solidFill>
                <a:latin typeface="Arial" panose="020B0604020202020204" pitchFamily="34" charset="0"/>
                <a:cs typeface="Arial" panose="020B0604020202020204" pitchFamily="34" charset="0"/>
              </a:rPr>
              <a:t>minors in programs covered by this policy. This includes </a:t>
            </a:r>
            <a:endParaRPr lang="en-US" sz="2600" dirty="0" smtClean="0">
              <a:solidFill>
                <a:srgbClr val="FFFF00"/>
              </a:solidFill>
              <a:latin typeface="Arial" panose="020B0604020202020204" pitchFamily="34" charset="0"/>
              <a:cs typeface="Arial" panose="020B0604020202020204" pitchFamily="34" charset="0"/>
            </a:endParaRPr>
          </a:p>
          <a:p>
            <a:pPr marL="457200" lvl="1" indent="0">
              <a:spcBef>
                <a:spcPts val="0"/>
              </a:spcBef>
              <a:spcAft>
                <a:spcPts val="0"/>
              </a:spcAft>
              <a:buNone/>
            </a:pPr>
            <a:r>
              <a:rPr lang="en-US" sz="2600" dirty="0" smtClean="0">
                <a:solidFill>
                  <a:srgbClr val="FFFF00"/>
                </a:solidFill>
                <a:latin typeface="Arial" panose="020B0604020202020204" pitchFamily="34" charset="0"/>
                <a:cs typeface="Arial" panose="020B0604020202020204" pitchFamily="34" charset="0"/>
              </a:rPr>
              <a:t>but </a:t>
            </a:r>
            <a:r>
              <a:rPr lang="en-US" sz="2600" dirty="0">
                <a:solidFill>
                  <a:srgbClr val="FFFF00"/>
                </a:solidFill>
                <a:latin typeface="Arial" panose="020B0604020202020204" pitchFamily="34" charset="0"/>
                <a:cs typeface="Arial" panose="020B0604020202020204" pitchFamily="34" charset="0"/>
              </a:rPr>
              <a:t>is not limited to third party or </a:t>
            </a:r>
            <a:r>
              <a:rPr lang="en-US" sz="2600" dirty="0" smtClean="0">
                <a:solidFill>
                  <a:srgbClr val="FFFF00"/>
                </a:solidFill>
                <a:latin typeface="Arial" panose="020B0604020202020204" pitchFamily="34" charset="0"/>
                <a:cs typeface="Arial" panose="020B0604020202020204" pitchFamily="34" charset="0"/>
              </a:rPr>
              <a:t>non-Dalton </a:t>
            </a:r>
            <a:r>
              <a:rPr lang="en-US" sz="2600" dirty="0">
                <a:solidFill>
                  <a:srgbClr val="FFFF00"/>
                </a:solidFill>
                <a:latin typeface="Arial" panose="020B0604020202020204" pitchFamily="34" charset="0"/>
                <a:cs typeface="Arial" panose="020B0604020202020204" pitchFamily="34" charset="0"/>
              </a:rPr>
              <a:t>State personnel who work with, instruct, or otherwise engage with Minors on Dalton State’s campus, as well as Dalton State administrators, faculty, staff, students, and volunteers who work with, instruct, or otherwise engage with Minors.</a:t>
            </a:r>
          </a:p>
          <a:p>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10897711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660" y="672662"/>
            <a:ext cx="8534400" cy="1082565"/>
          </a:xfrm>
        </p:spPr>
        <p:txBody>
          <a:bodyPr>
            <a:normAutofit fontScale="90000"/>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Frequency of BACKGROUND Checks</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31660" y="1921350"/>
            <a:ext cx="8534400" cy="4250558"/>
          </a:xfrm>
        </p:spPr>
        <p:txBody>
          <a:bodyPr>
            <a:normAutofit/>
          </a:bodyPr>
          <a:lstStyle/>
          <a:p>
            <a:r>
              <a:rPr lang="en-US" sz="2400" dirty="0" smtClean="0">
                <a:solidFill>
                  <a:srgbClr val="FFFF00"/>
                </a:solidFill>
                <a:latin typeface="Arial" panose="020B0604020202020204" pitchFamily="34" charset="0"/>
                <a:cs typeface="Arial" panose="020B0604020202020204" pitchFamily="34" charset="0"/>
              </a:rPr>
              <a:t> </a:t>
            </a:r>
            <a:r>
              <a:rPr lang="en-US" sz="2400" u="sng" dirty="0" smtClean="0">
                <a:solidFill>
                  <a:srgbClr val="FFFF00"/>
                </a:solidFill>
                <a:latin typeface="Arial" panose="020B0604020202020204" pitchFamily="34" charset="0"/>
                <a:cs typeface="Arial" panose="020B0604020202020204" pitchFamily="34" charset="0"/>
              </a:rPr>
              <a:t>All</a:t>
            </a:r>
            <a:r>
              <a:rPr lang="en-US" sz="2400" dirty="0" smtClean="0">
                <a:solidFill>
                  <a:srgbClr val="FFFF00"/>
                </a:solidFill>
                <a:latin typeface="Arial" panose="020B0604020202020204" pitchFamily="34" charset="0"/>
                <a:cs typeface="Arial" panose="020B0604020202020204" pitchFamily="34" charset="0"/>
              </a:rPr>
              <a:t> </a:t>
            </a:r>
            <a:r>
              <a:rPr lang="en-US" sz="2400" dirty="0">
                <a:solidFill>
                  <a:srgbClr val="FFFF00"/>
                </a:solidFill>
                <a:latin typeface="Arial" panose="020B0604020202020204" pitchFamily="34" charset="0"/>
                <a:cs typeface="Arial" panose="020B0604020202020204" pitchFamily="34" charset="0"/>
              </a:rPr>
              <a:t>authorized adults or program staff are required to submit to an initial criminal background investigation</a:t>
            </a:r>
          </a:p>
          <a:p>
            <a:r>
              <a:rPr lang="en-US" sz="2400" dirty="0" smtClean="0">
                <a:solidFill>
                  <a:srgbClr val="FFFF00"/>
                </a:solidFill>
                <a:latin typeface="Arial" panose="020B0604020202020204" pitchFamily="34" charset="0"/>
                <a:cs typeface="Arial" panose="020B0604020202020204" pitchFamily="34" charset="0"/>
              </a:rPr>
              <a:t> Returning </a:t>
            </a:r>
            <a:r>
              <a:rPr lang="en-US" sz="2400" dirty="0">
                <a:solidFill>
                  <a:srgbClr val="FFFF00"/>
                </a:solidFill>
                <a:latin typeface="Arial" panose="020B0604020202020204" pitchFamily="34" charset="0"/>
                <a:cs typeface="Arial" panose="020B0604020202020204" pitchFamily="34" charset="0"/>
              </a:rPr>
              <a:t>authorized adults or program staff should be required to submit to a criminal background investigation every two (2) years, at a minimum</a:t>
            </a:r>
          </a:p>
          <a:p>
            <a:r>
              <a:rPr lang="en-US" sz="2400" dirty="0" smtClean="0">
                <a:solidFill>
                  <a:srgbClr val="FFFF00"/>
                </a:solidFill>
                <a:latin typeface="Arial" panose="020B0604020202020204" pitchFamily="34" charset="0"/>
                <a:cs typeface="Arial" panose="020B0604020202020204" pitchFamily="34" charset="0"/>
              </a:rPr>
              <a:t> Criminal </a:t>
            </a:r>
            <a:r>
              <a:rPr lang="en-US" sz="2400" dirty="0">
                <a:solidFill>
                  <a:srgbClr val="FFFF00"/>
                </a:solidFill>
                <a:latin typeface="Arial" panose="020B0604020202020204" pitchFamily="34" charset="0"/>
                <a:cs typeface="Arial" panose="020B0604020202020204" pitchFamily="34" charset="0"/>
              </a:rPr>
              <a:t>background investigations must be completed and evaluated before the authorized adult or program staff may begin interacting with minors.</a:t>
            </a:r>
          </a:p>
          <a:p>
            <a:endParaRPr lang="en-US"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27658890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150" y="672663"/>
            <a:ext cx="8534400" cy="872359"/>
          </a:xfrm>
        </p:spPr>
        <p:txBody>
          <a:bodyPr>
            <a:normAutofit fontScale="90000"/>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Background check details</a:t>
            </a:r>
            <a:b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1150" y="1345324"/>
            <a:ext cx="8534400" cy="4311577"/>
          </a:xfrm>
        </p:spPr>
        <p:txBody>
          <a:bodyPr>
            <a:normAutofit/>
          </a:bodyPr>
          <a:lstStyle/>
          <a:p>
            <a:r>
              <a:rPr lang="en-US" sz="2400" dirty="0" smtClean="0">
                <a:solidFill>
                  <a:srgbClr val="FFFF00"/>
                </a:solidFill>
                <a:latin typeface="Arial" panose="020B0604020202020204" pitchFamily="34" charset="0"/>
                <a:cs typeface="Arial" panose="020B0604020202020204" pitchFamily="34" charset="0"/>
              </a:rPr>
              <a:t> DISQUALIFIED </a:t>
            </a:r>
            <a:r>
              <a:rPr lang="en-US" sz="2400" dirty="0">
                <a:solidFill>
                  <a:srgbClr val="FFFF00"/>
                </a:solidFill>
                <a:latin typeface="Arial" panose="020B0604020202020204" pitchFamily="34" charset="0"/>
                <a:cs typeface="Arial" panose="020B0604020202020204" pitchFamily="34" charset="0"/>
              </a:rPr>
              <a:t>ADULTS </a:t>
            </a:r>
            <a:endParaRPr lang="en-US" sz="2400" dirty="0" smtClean="0">
              <a:solidFill>
                <a:srgbClr val="FFFF00"/>
              </a:solidFill>
              <a:latin typeface="Arial" panose="020B0604020202020204" pitchFamily="34" charset="0"/>
              <a:cs typeface="Arial" panose="020B0604020202020204" pitchFamily="34" charset="0"/>
            </a:endParaRPr>
          </a:p>
          <a:p>
            <a:pPr marL="0" indent="0">
              <a:buNone/>
            </a:pPr>
            <a:r>
              <a:rPr lang="en-US" sz="2400" dirty="0">
                <a:solidFill>
                  <a:srgbClr val="FFFF00"/>
                </a:solidFill>
                <a:latin typeface="Arial" panose="020B0604020202020204" pitchFamily="34" charset="0"/>
                <a:cs typeface="Arial" panose="020B0604020202020204" pitchFamily="34" charset="0"/>
              </a:rPr>
              <a:t>	</a:t>
            </a:r>
            <a:r>
              <a:rPr lang="en-US" sz="2400" dirty="0" smtClean="0">
                <a:solidFill>
                  <a:srgbClr val="FFFF00"/>
                </a:solidFill>
                <a:latin typeface="Arial" panose="020B0604020202020204" pitchFamily="34" charset="0"/>
                <a:cs typeface="Arial" panose="020B0604020202020204" pitchFamily="34" charset="0"/>
              </a:rPr>
              <a:t>Reasons for being disqualified or ineligible to participate in    </a:t>
            </a:r>
          </a:p>
          <a:p>
            <a:pPr marL="0" indent="0">
              <a:buNone/>
            </a:pPr>
            <a:r>
              <a:rPr lang="en-US" sz="2400" dirty="0">
                <a:solidFill>
                  <a:srgbClr val="FFFF00"/>
                </a:solidFill>
                <a:latin typeface="Arial" panose="020B0604020202020204" pitchFamily="34" charset="0"/>
                <a:cs typeface="Arial" panose="020B0604020202020204" pitchFamily="34" charset="0"/>
              </a:rPr>
              <a:t> </a:t>
            </a:r>
            <a:r>
              <a:rPr lang="en-US" sz="2400" dirty="0" smtClean="0">
                <a:solidFill>
                  <a:srgbClr val="FFFF00"/>
                </a:solidFill>
                <a:latin typeface="Arial" panose="020B0604020202020204" pitchFamily="34" charset="0"/>
                <a:cs typeface="Arial" panose="020B0604020202020204" pitchFamily="34" charset="0"/>
              </a:rPr>
              <a:t>    a program for minors may be:</a:t>
            </a:r>
          </a:p>
          <a:p>
            <a:pPr lvl="1">
              <a:buFont typeface="Arial" panose="020B0604020202020204" pitchFamily="34" charset="0"/>
              <a:buChar char="•"/>
            </a:pPr>
            <a:r>
              <a:rPr lang="en-US" sz="2200" dirty="0" smtClean="0">
                <a:solidFill>
                  <a:srgbClr val="FFFF00"/>
                </a:solidFill>
                <a:latin typeface="Arial" panose="020B0604020202020204" pitchFamily="34" charset="0"/>
                <a:cs typeface="Arial" panose="020B0604020202020204" pitchFamily="34" charset="0"/>
              </a:rPr>
              <a:t>One or more felony convictions</a:t>
            </a:r>
          </a:p>
          <a:p>
            <a:pPr lvl="1">
              <a:buFont typeface="Arial" panose="020B0604020202020204" pitchFamily="34" charset="0"/>
              <a:buChar char="•"/>
            </a:pPr>
            <a:r>
              <a:rPr lang="en-US" sz="2200" dirty="0" smtClean="0">
                <a:solidFill>
                  <a:srgbClr val="FFFF00"/>
                </a:solidFill>
                <a:latin typeface="Arial" panose="020B0604020202020204" pitchFamily="34" charset="0"/>
                <a:cs typeface="Arial" panose="020B0604020202020204" pitchFamily="34" charset="0"/>
              </a:rPr>
              <a:t>One or more convictions of moral turpitude, etc. </a:t>
            </a:r>
            <a:endParaRPr lang="en-US" sz="2200" dirty="0">
              <a:solidFill>
                <a:srgbClr val="FFFF00"/>
              </a:solidFill>
              <a:latin typeface="Arial" panose="020B0604020202020204" pitchFamily="34" charset="0"/>
              <a:cs typeface="Arial" panose="020B0604020202020204" pitchFamily="34" charset="0"/>
            </a:endParaRPr>
          </a:p>
          <a:p>
            <a:pPr marL="457200" lvl="1" indent="0">
              <a:buNone/>
            </a:pPr>
            <a:r>
              <a:rPr lang="en-US" sz="2200" dirty="0" smtClean="0">
                <a:solidFill>
                  <a:srgbClr val="FFFF00"/>
                </a:solidFill>
                <a:latin typeface="Arial" panose="020B0604020202020204" pitchFamily="34" charset="0"/>
                <a:cs typeface="Arial" panose="020B0604020202020204" pitchFamily="34" charset="0"/>
              </a:rPr>
              <a:t>Disqualified participants must be given the opportunity to explain the circumstances of the incident(s).</a:t>
            </a:r>
            <a:r>
              <a:rPr lang="en-US" sz="2200" dirty="0">
                <a:solidFill>
                  <a:srgbClr val="FFFF00"/>
                </a:solidFill>
                <a:latin typeface="Arial" panose="020B0604020202020204" pitchFamily="34" charset="0"/>
                <a:cs typeface="Arial" panose="020B0604020202020204" pitchFamily="34" charset="0"/>
              </a:rPr>
              <a:t>	</a:t>
            </a:r>
            <a:endParaRPr lang="en-US" sz="2200" dirty="0" smtClean="0">
              <a:solidFill>
                <a:srgbClr val="FFFF00"/>
              </a:solidFill>
              <a:latin typeface="Arial" panose="020B0604020202020204" pitchFamily="34" charset="0"/>
              <a:cs typeface="Arial" panose="020B0604020202020204" pitchFamily="34" charset="0"/>
            </a:endParaRPr>
          </a:p>
          <a:p>
            <a:pPr marL="0" indent="0">
              <a:buNone/>
            </a:pPr>
            <a:endParaRPr lang="en-US" sz="2400" dirty="0">
              <a:solidFill>
                <a:srgbClr val="FFFF00"/>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39806631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150" y="672663"/>
            <a:ext cx="8534400" cy="872359"/>
          </a:xfrm>
        </p:spPr>
        <p:txBody>
          <a:bodyPr>
            <a:normAutofit fontScale="90000"/>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Background check details</a:t>
            </a:r>
            <a:b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1150" y="1345324"/>
            <a:ext cx="8534400" cy="4311577"/>
          </a:xfrm>
        </p:spPr>
        <p:txBody>
          <a:bodyPr>
            <a:normAutofit/>
          </a:bodyPr>
          <a:lstStyle/>
          <a:p>
            <a:r>
              <a:rPr lang="en-US" sz="2400" dirty="0" smtClean="0">
                <a:solidFill>
                  <a:srgbClr val="FFFF00"/>
                </a:solidFill>
                <a:latin typeface="Arial" panose="020B0604020202020204" pitchFamily="34" charset="0"/>
                <a:cs typeface="Arial" panose="020B0604020202020204" pitchFamily="34" charset="0"/>
              </a:rPr>
              <a:t> Who makes the determination that an adult may/may </a:t>
            </a:r>
            <a:r>
              <a:rPr lang="en-US" sz="2400" dirty="0">
                <a:solidFill>
                  <a:srgbClr val="FFFF00"/>
                </a:solidFill>
                <a:latin typeface="Arial" panose="020B0604020202020204" pitchFamily="34" charset="0"/>
                <a:cs typeface="Arial" panose="020B0604020202020204" pitchFamily="34" charset="0"/>
              </a:rPr>
              <a:t>n</a:t>
            </a:r>
            <a:r>
              <a:rPr lang="en-US" sz="2400" dirty="0" smtClean="0">
                <a:solidFill>
                  <a:srgbClr val="FFFF00"/>
                </a:solidFill>
                <a:latin typeface="Arial" panose="020B0604020202020204" pitchFamily="34" charset="0"/>
                <a:cs typeface="Arial" panose="020B0604020202020204" pitchFamily="34" charset="0"/>
              </a:rPr>
              <a:t>ot participate?</a:t>
            </a:r>
          </a:p>
          <a:p>
            <a:pPr marL="457200" lvl="1" indent="0">
              <a:buNone/>
            </a:pPr>
            <a:r>
              <a:rPr lang="en-US" sz="2200" dirty="0" smtClean="0">
                <a:solidFill>
                  <a:srgbClr val="FFFF00"/>
                </a:solidFill>
                <a:latin typeface="Arial" panose="020B0604020202020204" pitchFamily="34" charset="0"/>
                <a:cs typeface="Arial" panose="020B0604020202020204" pitchFamily="34" charset="0"/>
              </a:rPr>
              <a:t>A decision not to allow an individual to participate in a program covered by this policy based on the background check will be made by the Director of Public Safety and the VP for Fiscal Affairs, or their designee, with assistance from the Director of Human Resources. </a:t>
            </a:r>
            <a:endParaRPr lang="en-US" sz="2200" dirty="0">
              <a:solidFill>
                <a:srgbClr val="FFFF00"/>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16628736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660" y="672663"/>
            <a:ext cx="8534400" cy="861847"/>
          </a:xfrm>
        </p:spPr>
        <p:txBody>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Training</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31660" y="1614797"/>
            <a:ext cx="8534400" cy="3615267"/>
          </a:xfrm>
        </p:spPr>
        <p:txBody>
          <a:bodyPr>
            <a:normAutofit/>
          </a:bodyPr>
          <a:lstStyle/>
          <a:p>
            <a:pPr lvl="1">
              <a:buFont typeface="Arial" panose="020B0604020202020204" pitchFamily="34" charset="0"/>
              <a:buChar char="•"/>
            </a:pPr>
            <a:endParaRPr lang="en-US" sz="2600" dirty="0" smtClean="0">
              <a:solidFill>
                <a:srgbClr val="FFFF00"/>
              </a:solidFill>
              <a:latin typeface="Arial" panose="020B0604020202020204" pitchFamily="34" charset="0"/>
              <a:cs typeface="Arial" panose="020B0604020202020204" pitchFamily="34" charset="0"/>
            </a:endParaRPr>
          </a:p>
          <a:p>
            <a:pPr marL="457200" lvl="1" indent="0">
              <a:buNone/>
            </a:pPr>
            <a:r>
              <a:rPr lang="en-US" sz="2600" dirty="0" smtClean="0">
                <a:solidFill>
                  <a:srgbClr val="FFFF00"/>
                </a:solidFill>
                <a:latin typeface="Arial" panose="020B0604020202020204" pitchFamily="34" charset="0"/>
                <a:cs typeface="Arial" panose="020B0604020202020204" pitchFamily="34" charset="0"/>
              </a:rPr>
              <a:t>Each </a:t>
            </a:r>
            <a:r>
              <a:rPr lang="en-US" sz="2600" dirty="0">
                <a:solidFill>
                  <a:srgbClr val="FFFF00"/>
                </a:solidFill>
                <a:latin typeface="Arial" panose="020B0604020202020204" pitchFamily="34" charset="0"/>
                <a:cs typeface="Arial" panose="020B0604020202020204" pitchFamily="34" charset="0"/>
              </a:rPr>
              <a:t>adult shall complete training before he or she participates or engages with Minors in a Dalton State Program or a Program that takes place on Dalton State’s campus. The training shall be completed </a:t>
            </a:r>
            <a:r>
              <a:rPr lang="en-US" sz="2600" dirty="0" smtClean="0">
                <a:solidFill>
                  <a:srgbClr val="FFFF00"/>
                </a:solidFill>
                <a:latin typeface="Arial" panose="020B0604020202020204" pitchFamily="34" charset="0"/>
                <a:cs typeface="Arial" panose="020B0604020202020204" pitchFamily="34" charset="0"/>
              </a:rPr>
              <a:t>annually.</a:t>
            </a:r>
          </a:p>
          <a:p>
            <a:pPr marL="0" indent="0">
              <a:buNone/>
            </a:pPr>
            <a:endParaRPr lang="en-US" sz="2800" dirty="0">
              <a:solidFill>
                <a:srgbClr val="FFFF0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39349992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660" y="672663"/>
            <a:ext cx="8534400" cy="861847"/>
          </a:xfrm>
        </p:spPr>
        <p:txBody>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Training description  </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31660" y="1534511"/>
            <a:ext cx="8534400" cy="5094890"/>
          </a:xfrm>
        </p:spPr>
        <p:txBody>
          <a:bodyPr>
            <a:normAutofit fontScale="70000" lnSpcReduction="20000"/>
          </a:bodyPr>
          <a:lstStyle/>
          <a:p>
            <a:endParaRPr lang="en-US" sz="2800" dirty="0" smtClean="0">
              <a:solidFill>
                <a:srgbClr val="FFFF00"/>
              </a:solidFill>
              <a:latin typeface="Arial" panose="020B0604020202020204" pitchFamily="34" charset="0"/>
              <a:cs typeface="Arial" panose="020B0604020202020204" pitchFamily="34" charset="0"/>
            </a:endParaRPr>
          </a:p>
          <a:p>
            <a:r>
              <a:rPr lang="en-US" sz="2900" dirty="0" smtClean="0">
                <a:solidFill>
                  <a:srgbClr val="FFFF00"/>
                </a:solidFill>
                <a:latin typeface="Arial" panose="020B0604020202020204" pitchFamily="34" charset="0"/>
                <a:cs typeface="Arial" panose="020B0604020202020204" pitchFamily="34" charset="0"/>
              </a:rPr>
              <a:t>Training</a:t>
            </a:r>
          </a:p>
          <a:p>
            <a:pPr marL="457200" lvl="1" indent="0">
              <a:buNone/>
            </a:pPr>
            <a:r>
              <a:rPr lang="en-US" sz="2900" dirty="0" smtClean="0">
                <a:solidFill>
                  <a:srgbClr val="FFFF00"/>
                </a:solidFill>
                <a:latin typeface="Arial" panose="020B0604020202020204" pitchFamily="34" charset="0"/>
                <a:cs typeface="Arial" panose="020B0604020202020204" pitchFamily="34" charset="0"/>
              </a:rPr>
              <a:t>The training shall include but is not limited to: Dalton State College’s policies regarding minors on campus, and at a minimum;</a:t>
            </a:r>
          </a:p>
          <a:p>
            <a:pPr lvl="2">
              <a:buFont typeface="Arial" panose="020B0604020202020204" pitchFamily="34" charset="0"/>
              <a:buChar char="•"/>
            </a:pPr>
            <a:r>
              <a:rPr lang="en-US" sz="2900" dirty="0" smtClean="0">
                <a:solidFill>
                  <a:srgbClr val="FFFF00"/>
                </a:solidFill>
                <a:latin typeface="Arial" panose="020B0604020202020204" pitchFamily="34" charset="0"/>
                <a:cs typeface="Arial" panose="020B0604020202020204" pitchFamily="34" charset="0"/>
              </a:rPr>
              <a:t>Basic warning signs of abuse or neglect of minors</a:t>
            </a:r>
          </a:p>
          <a:p>
            <a:pPr lvl="2">
              <a:buFont typeface="Arial" panose="020B0604020202020204" pitchFamily="34" charset="0"/>
              <a:buChar char="•"/>
            </a:pPr>
            <a:r>
              <a:rPr lang="en-US" sz="2900" dirty="0" smtClean="0">
                <a:solidFill>
                  <a:srgbClr val="FFFF00"/>
                </a:solidFill>
                <a:latin typeface="Arial" panose="020B0604020202020204" pitchFamily="34" charset="0"/>
                <a:cs typeface="Arial" panose="020B0604020202020204" pitchFamily="34" charset="0"/>
              </a:rPr>
              <a:t>Guidelines for protecting minors from emotional and physical abuse and neglect</a:t>
            </a:r>
          </a:p>
          <a:p>
            <a:pPr lvl="2">
              <a:buFont typeface="Arial" panose="020B0604020202020204" pitchFamily="34" charset="0"/>
              <a:buChar char="•"/>
            </a:pPr>
            <a:r>
              <a:rPr lang="en-US" sz="2900" dirty="0" smtClean="0">
                <a:solidFill>
                  <a:srgbClr val="FFFF00"/>
                </a:solidFill>
                <a:latin typeface="Arial" panose="020B0604020202020204" pitchFamily="34" charset="0"/>
                <a:cs typeface="Arial" panose="020B0604020202020204" pitchFamily="34" charset="0"/>
              </a:rPr>
              <a:t>Requirements and procedures for reporting incidents of suspected abuse or neglect or improper conduct</a:t>
            </a:r>
          </a:p>
          <a:p>
            <a:pPr lvl="2">
              <a:buFont typeface="Arial" panose="020B0604020202020204" pitchFamily="34" charset="0"/>
              <a:buChar char="•"/>
            </a:pPr>
            <a:r>
              <a:rPr lang="en-US" sz="2900" dirty="0" smtClean="0">
                <a:solidFill>
                  <a:srgbClr val="FFFF00"/>
                </a:solidFill>
                <a:latin typeface="Arial" panose="020B0604020202020204" pitchFamily="34" charset="0"/>
                <a:cs typeface="Arial" panose="020B0604020202020204" pitchFamily="34" charset="0"/>
              </a:rPr>
              <a:t>Safety and security procedures</a:t>
            </a:r>
          </a:p>
          <a:p>
            <a:pPr lvl="2">
              <a:buFont typeface="Arial" panose="020B0604020202020204" pitchFamily="34" charset="0"/>
              <a:buChar char="•"/>
            </a:pPr>
            <a:r>
              <a:rPr lang="en-US" sz="2900" dirty="0" smtClean="0">
                <a:solidFill>
                  <a:srgbClr val="FFFF00"/>
                </a:solidFill>
                <a:latin typeface="Arial" panose="020B0604020202020204" pitchFamily="34" charset="0"/>
                <a:cs typeface="Arial" panose="020B0604020202020204" pitchFamily="34" charset="0"/>
              </a:rPr>
              <a:t>Staff </a:t>
            </a:r>
            <a:r>
              <a:rPr lang="en-US" sz="2900" dirty="0" smtClean="0">
                <a:solidFill>
                  <a:srgbClr val="FFFF00"/>
                </a:solidFill>
                <a:latin typeface="Arial" panose="020B0604020202020204" pitchFamily="34" charset="0"/>
                <a:cs typeface="Arial" panose="020B0604020202020204" pitchFamily="34" charset="0"/>
              </a:rPr>
              <a:t>Code </a:t>
            </a:r>
            <a:r>
              <a:rPr lang="en-US" sz="2900" dirty="0" smtClean="0">
                <a:solidFill>
                  <a:srgbClr val="FFFF00"/>
                </a:solidFill>
                <a:latin typeface="Arial" panose="020B0604020202020204" pitchFamily="34" charset="0"/>
                <a:cs typeface="Arial" panose="020B0604020202020204" pitchFamily="34" charset="0"/>
              </a:rPr>
              <a:t>of </a:t>
            </a:r>
            <a:r>
              <a:rPr lang="en-US" sz="2900" dirty="0" smtClean="0">
                <a:solidFill>
                  <a:srgbClr val="FFFF00"/>
                </a:solidFill>
                <a:latin typeface="Arial" panose="020B0604020202020204" pitchFamily="34" charset="0"/>
                <a:cs typeface="Arial" panose="020B0604020202020204" pitchFamily="34" charset="0"/>
              </a:rPr>
              <a:t>Conduct</a:t>
            </a:r>
            <a:endParaRPr lang="en-US" sz="2900" dirty="0" smtClean="0">
              <a:solidFill>
                <a:srgbClr val="FFFF00"/>
              </a:solidFill>
              <a:latin typeface="Arial" panose="020B0604020202020204" pitchFamily="34" charset="0"/>
              <a:cs typeface="Arial" panose="020B0604020202020204" pitchFamily="34" charset="0"/>
            </a:endParaRPr>
          </a:p>
          <a:p>
            <a:pPr marL="914400" lvl="2" indent="0">
              <a:buNone/>
            </a:pPr>
            <a:endParaRPr lang="en-US" sz="2900" dirty="0" smtClean="0">
              <a:solidFill>
                <a:srgbClr val="FFFF00"/>
              </a:solidFill>
              <a:latin typeface="Arial" panose="020B0604020202020204" pitchFamily="34" charset="0"/>
              <a:cs typeface="Arial" panose="020B0604020202020204" pitchFamily="34" charset="0"/>
            </a:endParaRPr>
          </a:p>
          <a:p>
            <a:pPr marL="914400" lvl="2" indent="0">
              <a:buNone/>
            </a:pPr>
            <a:r>
              <a:rPr lang="en-US" sz="2900" dirty="0" smtClean="0">
                <a:solidFill>
                  <a:srgbClr val="FFFF00"/>
                </a:solidFill>
                <a:latin typeface="Arial" panose="020B0604020202020204" pitchFamily="34" charset="0"/>
                <a:cs typeface="Arial" panose="020B0604020202020204" pitchFamily="34" charset="0"/>
              </a:rPr>
              <a:t>These topics are covered in this presentation</a:t>
            </a:r>
          </a:p>
          <a:p>
            <a:pPr marL="914400" lvl="2" indent="0">
              <a:buNone/>
            </a:pPr>
            <a:endParaRPr lang="en-US" sz="2400" dirty="0" smtClean="0">
              <a:solidFill>
                <a:srgbClr val="FFFF00"/>
              </a:solidFill>
              <a:latin typeface="Arial" panose="020B0604020202020204" pitchFamily="34" charset="0"/>
              <a:cs typeface="Arial" panose="020B0604020202020204" pitchFamily="34" charset="0"/>
            </a:endParaRPr>
          </a:p>
          <a:p>
            <a:pPr marL="914400" lvl="2" indent="0">
              <a:buNone/>
            </a:pPr>
            <a:endParaRPr lang="en-US" sz="2400" dirty="0" smtClean="0">
              <a:solidFill>
                <a:srgbClr val="FFFF00"/>
              </a:solidFill>
              <a:latin typeface="Arial" panose="020B0604020202020204" pitchFamily="34" charset="0"/>
              <a:cs typeface="Arial" panose="020B0604020202020204" pitchFamily="34" charset="0"/>
            </a:endParaRPr>
          </a:p>
          <a:p>
            <a:pPr marL="0" indent="0">
              <a:buNone/>
            </a:pPr>
            <a:endParaRPr lang="en-US" sz="2800" dirty="0">
              <a:solidFill>
                <a:srgbClr val="FFFF0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42187610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660" y="672663"/>
            <a:ext cx="8534400" cy="861847"/>
          </a:xfrm>
        </p:spPr>
        <p:txBody>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Additional requirements</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31660" y="1588563"/>
            <a:ext cx="9720654" cy="4779204"/>
          </a:xfrm>
        </p:spPr>
        <p:txBody>
          <a:bodyPr>
            <a:normAutofit fontScale="92500"/>
          </a:bodyPr>
          <a:lstStyle/>
          <a:p>
            <a:r>
              <a:rPr lang="en-US" sz="2800" dirty="0" smtClean="0">
                <a:solidFill>
                  <a:srgbClr val="FFFF00"/>
                </a:solidFill>
                <a:latin typeface="Arial" panose="020B0604020202020204" pitchFamily="34" charset="0"/>
                <a:cs typeface="Arial" panose="020B0604020202020204" pitchFamily="34" charset="0"/>
              </a:rPr>
              <a:t>Planning </a:t>
            </a:r>
          </a:p>
          <a:p>
            <a:pPr lvl="1">
              <a:buFont typeface="Courier New" panose="02070309020205020404" pitchFamily="49" charset="0"/>
              <a:buChar char="o"/>
            </a:pPr>
            <a:r>
              <a:rPr lang="en-US" sz="2600" dirty="0" smtClean="0">
                <a:solidFill>
                  <a:srgbClr val="FFFF00"/>
                </a:solidFill>
                <a:latin typeface="Arial" panose="020B0604020202020204" pitchFamily="34" charset="0"/>
                <a:cs typeface="Arial" panose="020B0604020202020204" pitchFamily="34" charset="0"/>
              </a:rPr>
              <a:t>Prepare a well outlined agenda or schedule that is approved by Risk Management </a:t>
            </a:r>
          </a:p>
          <a:p>
            <a:pPr lvl="1">
              <a:buFont typeface="Courier New" panose="02070309020205020404" pitchFamily="49" charset="0"/>
              <a:buChar char="o"/>
            </a:pPr>
            <a:r>
              <a:rPr lang="en-US" sz="2600" dirty="0" smtClean="0">
                <a:solidFill>
                  <a:srgbClr val="FFFF00"/>
                </a:solidFill>
                <a:latin typeface="Arial" panose="020B0604020202020204" pitchFamily="34" charset="0"/>
                <a:cs typeface="Arial" panose="020B0604020202020204" pitchFamily="34" charset="0"/>
              </a:rPr>
              <a:t>Provide adequate adult supervision (counselor to camper ratio)</a:t>
            </a:r>
          </a:p>
          <a:p>
            <a:pPr lvl="1">
              <a:buFont typeface="Courier New" panose="02070309020205020404" pitchFamily="49" charset="0"/>
              <a:buChar char="o"/>
            </a:pPr>
            <a:r>
              <a:rPr lang="en-US" sz="2600" dirty="0" smtClean="0">
                <a:solidFill>
                  <a:srgbClr val="FFFF00"/>
                </a:solidFill>
                <a:latin typeface="Arial" panose="020B0604020202020204" pitchFamily="34" charset="0"/>
                <a:cs typeface="Arial" panose="020B0604020202020204" pitchFamily="34" charset="0"/>
              </a:rPr>
              <a:t>Have a roster with emergency contact information for participants</a:t>
            </a:r>
          </a:p>
          <a:p>
            <a:pPr lvl="1">
              <a:buFont typeface="Courier New" panose="02070309020205020404" pitchFamily="49" charset="0"/>
              <a:buChar char="o"/>
            </a:pPr>
            <a:r>
              <a:rPr lang="en-US" sz="2600" dirty="0" smtClean="0">
                <a:solidFill>
                  <a:srgbClr val="FFFF00"/>
                </a:solidFill>
                <a:latin typeface="Arial" panose="020B0604020202020204" pitchFamily="34" charset="0"/>
                <a:cs typeface="Arial" panose="020B0604020202020204" pitchFamily="34" charset="0"/>
              </a:rPr>
              <a:t>Ask for medical information if the program lasts all day or if a child requires special accommodations</a:t>
            </a:r>
          </a:p>
          <a:p>
            <a:pPr lvl="1">
              <a:buFont typeface="Courier New" panose="02070309020205020404" pitchFamily="49" charset="0"/>
              <a:buChar char="o"/>
            </a:pPr>
            <a:r>
              <a:rPr lang="en-US" sz="2600" dirty="0" smtClean="0">
                <a:solidFill>
                  <a:srgbClr val="FFFF00"/>
                </a:solidFill>
                <a:latin typeface="Arial" panose="020B0604020202020204" pitchFamily="34" charset="0"/>
                <a:cs typeface="Arial" panose="020B0604020202020204" pitchFamily="34" charset="0"/>
              </a:rPr>
              <a:t>Identify first aid/medical guidelines, contact Public Safety for all first aid/medical issues on campus  </a:t>
            </a:r>
            <a:r>
              <a:rPr lang="en-US" sz="2600" dirty="0" smtClean="0">
                <a:solidFill>
                  <a:srgbClr val="FFFF00"/>
                </a:solidFill>
                <a:latin typeface="Arial" panose="020B0604020202020204" pitchFamily="34" charset="0"/>
                <a:cs typeface="Arial" panose="020B0604020202020204" pitchFamily="34" charset="0"/>
              </a:rPr>
              <a:t>706-272-4461</a:t>
            </a:r>
            <a:endParaRPr lang="en-US" sz="2400" dirty="0" smtClean="0">
              <a:solidFill>
                <a:srgbClr val="FFFF00"/>
              </a:solidFill>
              <a:latin typeface="Arial" panose="020B0604020202020204" pitchFamily="34" charset="0"/>
              <a:cs typeface="Arial" panose="020B0604020202020204" pitchFamily="34" charset="0"/>
            </a:endParaRPr>
          </a:p>
          <a:p>
            <a:pPr marL="0" indent="0">
              <a:buNone/>
            </a:pPr>
            <a:endParaRPr lang="en-US" sz="2800" dirty="0">
              <a:solidFill>
                <a:srgbClr val="FFFF0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30578068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660" y="672663"/>
            <a:ext cx="8534400" cy="861847"/>
          </a:xfrm>
        </p:spPr>
        <p:txBody>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Required training </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31660" y="1534511"/>
            <a:ext cx="8534400" cy="3695554"/>
          </a:xfrm>
        </p:spPr>
        <p:txBody>
          <a:bodyPr>
            <a:normAutofit/>
          </a:bodyPr>
          <a:lstStyle/>
          <a:p>
            <a:pPr marL="0" indent="0">
              <a:buNone/>
            </a:pPr>
            <a:r>
              <a:rPr lang="en-US" sz="3200" dirty="0" smtClean="0">
                <a:solidFill>
                  <a:srgbClr val="FFFF00"/>
                </a:solidFill>
                <a:latin typeface="Arial" panose="020B0604020202020204" pitchFamily="34" charset="0"/>
                <a:cs typeface="Arial" panose="020B0604020202020204" pitchFamily="34" charset="0"/>
              </a:rPr>
              <a:t>Please review the following slides for training on working with minors in a Dalton State sponsored event. </a:t>
            </a:r>
            <a:endParaRPr lang="en-US" sz="3200" dirty="0">
              <a:solidFill>
                <a:srgbClr val="FFFF0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27509464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150" y="672663"/>
            <a:ext cx="8534400" cy="924909"/>
          </a:xfrm>
        </p:spPr>
        <p:txBody>
          <a:bodyPr>
            <a:normAutofit fontScale="90000"/>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Child abuse/neglect Reporting requirements</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1150" y="672663"/>
            <a:ext cx="8534400" cy="6065593"/>
          </a:xfrm>
        </p:spPr>
        <p:txBody>
          <a:bodyPr>
            <a:noAutofit/>
          </a:bodyPr>
          <a:lstStyle/>
          <a:p>
            <a:r>
              <a:rPr lang="en-US" sz="2400" u="sng" dirty="0" smtClean="0">
                <a:solidFill>
                  <a:srgbClr val="FFFF00"/>
                </a:solidFill>
                <a:latin typeface="Arial" panose="020B0604020202020204" pitchFamily="34" charset="0"/>
                <a:cs typeface="Arial" panose="020B0604020202020204" pitchFamily="34" charset="0"/>
              </a:rPr>
              <a:t> Every </a:t>
            </a:r>
            <a:r>
              <a:rPr lang="en-US" sz="2400" u="sng" dirty="0">
                <a:solidFill>
                  <a:srgbClr val="FFFF00"/>
                </a:solidFill>
                <a:latin typeface="Arial" panose="020B0604020202020204" pitchFamily="34" charset="0"/>
                <a:cs typeface="Arial" panose="020B0604020202020204" pitchFamily="34" charset="0"/>
              </a:rPr>
              <a:t>member of the College community </a:t>
            </a:r>
            <a:r>
              <a:rPr lang="en-US" sz="2400" dirty="0">
                <a:solidFill>
                  <a:srgbClr val="FFFF00"/>
                </a:solidFill>
                <a:latin typeface="Arial" panose="020B0604020202020204" pitchFamily="34" charset="0"/>
                <a:cs typeface="Arial" panose="020B0604020202020204" pitchFamily="34" charset="0"/>
              </a:rPr>
              <a:t>(not limited to individuals who interact with minors) is required by law to report known or suspected instances of the abuse of, neglect of or inappropriate interactions with minors. Members making a report in good faith will be protected from criminal and civil liability for making the report. It is important to understand that every member is required to report any type of suspected abuse, neglect or inadequate care rather than just child sexual abuse.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27492934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150" y="669016"/>
            <a:ext cx="8534400" cy="907536"/>
          </a:xfrm>
        </p:spPr>
        <p:txBody>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Definitions…</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1150" y="1576552"/>
            <a:ext cx="8534400" cy="5281448"/>
          </a:xfrm>
        </p:spPr>
        <p:txBody>
          <a:bodyPr>
            <a:normAutofit/>
          </a:bodyPr>
          <a:lstStyle/>
          <a:p>
            <a:r>
              <a:rPr lang="en-US" b="1" u="sng" dirty="0">
                <a:solidFill>
                  <a:srgbClr val="FFFF00"/>
                </a:solidFill>
                <a:latin typeface="Arial" panose="020B0604020202020204" pitchFamily="34" charset="0"/>
                <a:cs typeface="Arial" panose="020B0604020202020204" pitchFamily="34" charset="0"/>
              </a:rPr>
              <a:t>Minor</a:t>
            </a:r>
            <a:r>
              <a:rPr lang="en-US" dirty="0">
                <a:solidFill>
                  <a:srgbClr val="FFFF00"/>
                </a:solidFill>
                <a:latin typeface="Arial" panose="020B0604020202020204" pitchFamily="34" charset="0"/>
                <a:cs typeface="Arial" panose="020B0604020202020204" pitchFamily="34" charset="0"/>
              </a:rPr>
              <a:t> is a person under the age of eighteen (18).</a:t>
            </a:r>
          </a:p>
          <a:p>
            <a:r>
              <a:rPr lang="en-US" b="1" u="sng" dirty="0" smtClean="0">
                <a:solidFill>
                  <a:srgbClr val="FFFF00"/>
                </a:solidFill>
                <a:latin typeface="Arial" panose="020B0604020202020204" pitchFamily="34" charset="0"/>
                <a:cs typeface="Arial" panose="020B0604020202020204" pitchFamily="34" charset="0"/>
              </a:rPr>
              <a:t>Child Abuse</a:t>
            </a:r>
            <a:r>
              <a:rPr lang="en-US" b="1" dirty="0" smtClean="0">
                <a:solidFill>
                  <a:srgbClr val="FFFF00"/>
                </a:solidFill>
                <a:latin typeface="Arial" panose="020B0604020202020204" pitchFamily="34" charset="0"/>
                <a:cs typeface="Arial" panose="020B0604020202020204" pitchFamily="34" charset="0"/>
              </a:rPr>
              <a:t> </a:t>
            </a:r>
            <a:r>
              <a:rPr lang="en-US" dirty="0" smtClean="0">
                <a:solidFill>
                  <a:srgbClr val="FFFF00"/>
                </a:solidFill>
                <a:latin typeface="Arial" panose="020B0604020202020204" pitchFamily="34" charset="0"/>
                <a:cs typeface="Arial" panose="020B0604020202020204" pitchFamily="34" charset="0"/>
              </a:rPr>
              <a:t>exists </a:t>
            </a:r>
            <a:r>
              <a:rPr lang="en-US" dirty="0">
                <a:solidFill>
                  <a:srgbClr val="FFFF00"/>
                </a:solidFill>
                <a:latin typeface="Arial" panose="020B0604020202020204" pitchFamily="34" charset="0"/>
                <a:cs typeface="Arial" panose="020B0604020202020204" pitchFamily="34" charset="0"/>
              </a:rPr>
              <a:t>when there is endangerment of a </a:t>
            </a:r>
            <a:r>
              <a:rPr lang="en-US" dirty="0" smtClean="0">
                <a:solidFill>
                  <a:srgbClr val="FFFF00"/>
                </a:solidFill>
                <a:latin typeface="Arial" panose="020B0604020202020204" pitchFamily="34" charset="0"/>
                <a:cs typeface="Arial" panose="020B0604020202020204" pitchFamily="34" charset="0"/>
              </a:rPr>
              <a:t>minor’s </a:t>
            </a:r>
            <a:r>
              <a:rPr lang="en-US" dirty="0">
                <a:solidFill>
                  <a:srgbClr val="FFFF00"/>
                </a:solidFill>
                <a:latin typeface="Arial" panose="020B0604020202020204" pitchFamily="34" charset="0"/>
                <a:cs typeface="Arial" panose="020B0604020202020204" pitchFamily="34" charset="0"/>
              </a:rPr>
              <a:t>physical or mental health due to injury by act or omission, including acts of sexual abuse. </a:t>
            </a:r>
          </a:p>
          <a:p>
            <a:r>
              <a:rPr lang="en-US" b="1" u="sng" dirty="0" smtClean="0">
                <a:solidFill>
                  <a:srgbClr val="FFFF00"/>
                </a:solidFill>
                <a:latin typeface="Arial" panose="020B0604020202020204" pitchFamily="34" charset="0"/>
                <a:cs typeface="Arial" panose="020B0604020202020204" pitchFamily="34" charset="0"/>
              </a:rPr>
              <a:t>Program</a:t>
            </a:r>
            <a:r>
              <a:rPr lang="en-US" dirty="0" smtClean="0">
                <a:solidFill>
                  <a:srgbClr val="FFFF00"/>
                </a:solidFill>
                <a:latin typeface="Arial" panose="020B0604020202020204" pitchFamily="34" charset="0"/>
                <a:cs typeface="Arial" panose="020B0604020202020204" pitchFamily="34" charset="0"/>
              </a:rPr>
              <a:t> </a:t>
            </a:r>
            <a:r>
              <a:rPr lang="en-US" dirty="0">
                <a:solidFill>
                  <a:srgbClr val="FFFF00"/>
                </a:solidFill>
                <a:latin typeface="Arial" panose="020B0604020202020204" pitchFamily="34" charset="0"/>
                <a:cs typeface="Arial" panose="020B0604020202020204" pitchFamily="34" charset="0"/>
              </a:rPr>
              <a:t>includes, but is not limited to, a planned and/or regular event that includes minors such as a camp, laboratory experience or internship, club, workshop, project, lesson, team, practice, or tour.  Dalton State students who are </a:t>
            </a:r>
            <a:r>
              <a:rPr lang="en-US"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formally enrolled </a:t>
            </a:r>
            <a:r>
              <a:rPr lang="en-US" dirty="0">
                <a:solidFill>
                  <a:srgbClr val="FFFF00"/>
                </a:solidFill>
                <a:latin typeface="Arial" panose="020B0604020202020204" pitchFamily="34" charset="0"/>
                <a:cs typeface="Arial" panose="020B0604020202020204" pitchFamily="34" charset="0"/>
              </a:rPr>
              <a:t>at the college and are under the age of eighteen (18) and/or the employment of persons under the age of eighteen (18) </a:t>
            </a:r>
            <a:r>
              <a:rPr lang="en-US"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 not constitute Programs covered by this Policy</a:t>
            </a:r>
            <a:r>
              <a:rPr lang="en-US" dirty="0">
                <a:solidFill>
                  <a:srgbClr val="FFFF00"/>
                </a:solidFill>
                <a:latin typeface="Arial" panose="020B0604020202020204" pitchFamily="34" charset="0"/>
                <a:cs typeface="Arial" panose="020B0604020202020204" pitchFamily="34" charset="0"/>
              </a:rPr>
              <a:t>.</a:t>
            </a:r>
          </a:p>
          <a:p>
            <a:r>
              <a:rPr lang="en-US" b="1" u="sng" dirty="0" smtClean="0">
                <a:solidFill>
                  <a:srgbClr val="FFFF00"/>
                </a:solidFill>
                <a:latin typeface="Arial" panose="020B0604020202020204" pitchFamily="34" charset="0"/>
                <a:cs typeface="Arial" panose="020B0604020202020204" pitchFamily="34" charset="0"/>
              </a:rPr>
              <a:t>Program </a:t>
            </a:r>
            <a:r>
              <a:rPr lang="en-US" b="1" u="sng" dirty="0">
                <a:solidFill>
                  <a:srgbClr val="FFFF00"/>
                </a:solidFill>
                <a:latin typeface="Arial" panose="020B0604020202020204" pitchFamily="34" charset="0"/>
                <a:cs typeface="Arial" panose="020B0604020202020204" pitchFamily="34" charset="0"/>
              </a:rPr>
              <a:t>Director</a:t>
            </a:r>
            <a:r>
              <a:rPr lang="en-US" b="1" dirty="0">
                <a:solidFill>
                  <a:srgbClr val="FFFF00"/>
                </a:solidFill>
                <a:latin typeface="Arial" panose="020B0604020202020204" pitchFamily="34" charset="0"/>
                <a:cs typeface="Arial" panose="020B0604020202020204" pitchFamily="34" charset="0"/>
              </a:rPr>
              <a:t> </a:t>
            </a:r>
            <a:r>
              <a:rPr lang="en-US" dirty="0">
                <a:solidFill>
                  <a:srgbClr val="FFFF00"/>
                </a:solidFill>
                <a:latin typeface="Arial" panose="020B0604020202020204" pitchFamily="34" charset="0"/>
                <a:cs typeface="Arial" panose="020B0604020202020204" pitchFamily="34" charset="0"/>
              </a:rPr>
              <a:t>is the individual who manages or coordinates the Program.</a:t>
            </a:r>
          </a:p>
          <a:p>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0666802" y="669016"/>
            <a:ext cx="969348" cy="1652159"/>
          </a:xfrm>
          <a:prstGeom prst="rect">
            <a:avLst/>
          </a:prstGeom>
        </p:spPr>
      </p:pic>
    </p:spTree>
    <p:extLst>
      <p:ext uri="{BB962C8B-B14F-4D97-AF65-F5344CB8AC3E}">
        <p14:creationId xmlns:p14="http://schemas.microsoft.com/office/powerpoint/2010/main" val="21545873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150" y="672663"/>
            <a:ext cx="8534400" cy="924909"/>
          </a:xfrm>
        </p:spPr>
        <p:txBody>
          <a:bodyPr>
            <a:normAutofit fontScale="90000"/>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Child abuse/neglect policy statement</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1150" y="2035629"/>
            <a:ext cx="8534400" cy="4196255"/>
          </a:xfrm>
        </p:spPr>
        <p:txBody>
          <a:bodyPr>
            <a:noAutofit/>
          </a:bodyPr>
          <a:lstStyle/>
          <a:p>
            <a:r>
              <a:rPr lang="en-US" sz="2400" dirty="0">
                <a:solidFill>
                  <a:srgbClr val="FFFF00"/>
                </a:solidFill>
                <a:latin typeface="Arial" panose="020B0604020202020204" pitchFamily="34" charset="0"/>
                <a:cs typeface="Arial" panose="020B0604020202020204" pitchFamily="34" charset="0"/>
              </a:rPr>
              <a:t>Any Program Staff or Dalton State employee or volunteer who has reasonable cause to believe that suspected child abuse has occurred, shall immediately report the suspected abuse to the Dalton State Public Safety Department and the appropriate supervisor or Program Administrator who is able to take immediate action.  The institution  must ensure that the Division of Family and Children Services is notified of the suspected abuse immediately and in no case later than 24 hours after the Authorized Adult or Program Staff (or other reporter) first had reasonable cause to suspect the abuse. </a:t>
            </a:r>
          </a:p>
          <a:p>
            <a:endParaRPr lang="en-US" sz="2400" dirty="0">
              <a:solidFill>
                <a:srgbClr val="FFFF0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7591125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618" y="672663"/>
            <a:ext cx="8534400" cy="956440"/>
          </a:xfrm>
        </p:spPr>
        <p:txBody>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Reports required</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9618" y="1629103"/>
            <a:ext cx="8534400" cy="5228897"/>
          </a:xfrm>
        </p:spPr>
        <p:txBody>
          <a:bodyPr>
            <a:normAutofit/>
          </a:bodyPr>
          <a:lstStyle/>
          <a:p>
            <a:pPr>
              <a:spcBef>
                <a:spcPts val="0"/>
              </a:spcBef>
              <a:spcAft>
                <a:spcPts val="0"/>
              </a:spcAft>
            </a:pPr>
            <a:r>
              <a:rPr lang="en-US" dirty="0">
                <a:solidFill>
                  <a:srgbClr val="FFFF00"/>
                </a:solidFill>
                <a:latin typeface="Arial" panose="020B0604020202020204" pitchFamily="34" charset="0"/>
                <a:cs typeface="Arial" panose="020B0604020202020204" pitchFamily="34" charset="0"/>
              </a:rPr>
              <a:t>External Report</a:t>
            </a:r>
          </a:p>
          <a:p>
            <a:pPr lvl="1">
              <a:spcBef>
                <a:spcPts val="0"/>
              </a:spcBef>
              <a:spcAft>
                <a:spcPts val="0"/>
              </a:spcAft>
              <a:buFont typeface="Wingdings" panose="05000000000000000000" pitchFamily="2" charset="2"/>
              <a:buChar char="v"/>
            </a:pPr>
            <a:r>
              <a:rPr lang="en-US" sz="1600" dirty="0">
                <a:solidFill>
                  <a:srgbClr val="FFFF00"/>
                </a:solidFill>
                <a:latin typeface="Arial" panose="020B0604020202020204" pitchFamily="34" charset="0"/>
                <a:cs typeface="Arial" panose="020B0604020202020204" pitchFamily="34" charset="0"/>
              </a:rPr>
              <a:t>Georgia law requires every person to make a report when they suspect sexual or physical abuse or neglect of a minor. Failure to report is a misdemeanor. The required report may be made to the State of Georgia DFCS Child Protective Center at:  1-855-GACHILD / 1-855-422-4453; or to the Dalton State College Public Safety Department at 706-272-4461, a Georgia sheriff’s office or police department. If the situation is a life threatening emergency, contact 911.</a:t>
            </a:r>
          </a:p>
          <a:p>
            <a:pPr>
              <a:spcBef>
                <a:spcPts val="0"/>
              </a:spcBef>
              <a:spcAft>
                <a:spcPts val="0"/>
              </a:spcAft>
            </a:pPr>
            <a:r>
              <a:rPr lang="en-US" dirty="0">
                <a:solidFill>
                  <a:srgbClr val="FFFF00"/>
                </a:solidFill>
                <a:latin typeface="Arial" panose="020B0604020202020204" pitchFamily="34" charset="0"/>
                <a:cs typeface="Arial" panose="020B0604020202020204" pitchFamily="34" charset="0"/>
              </a:rPr>
              <a:t>Internal Report</a:t>
            </a:r>
          </a:p>
          <a:p>
            <a:pPr lvl="1">
              <a:spcBef>
                <a:spcPts val="0"/>
              </a:spcBef>
              <a:spcAft>
                <a:spcPts val="0"/>
              </a:spcAft>
              <a:buFont typeface="Wingdings" panose="05000000000000000000" pitchFamily="2" charset="2"/>
              <a:buChar char="v"/>
            </a:pPr>
            <a:r>
              <a:rPr lang="en-US" sz="1600" dirty="0">
                <a:solidFill>
                  <a:srgbClr val="FFFF00"/>
                </a:solidFill>
                <a:latin typeface="Arial" panose="020B0604020202020204" pitchFamily="34" charset="0"/>
                <a:cs typeface="Arial" panose="020B0604020202020204" pitchFamily="34" charset="0"/>
              </a:rPr>
              <a:t>Every member of the College community has a further obligation to report known or suspected abuse or neglect of a Minor on campus or in a Dalton State program immediately to a Dalton State College Administrator or the Public Safety Department. The preferred method is to immediately contact the Dalton State College Office of Public Safety at 706-272-4461.  Alternatively, known or suspected abuse or neglect of a Minor on campus or in a Dalton State program shall be reported to the College Office of Environmental Health, Occupational Safety &amp; Risk Management 706-272-4463.</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21309676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618" y="672663"/>
            <a:ext cx="8534400" cy="956440"/>
          </a:xfrm>
        </p:spPr>
        <p:txBody>
          <a:bodyPr>
            <a:normAutofit fontScale="90000"/>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Basic Warning Signs of abuse or neglect of minors - physical abuse</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9618" y="1629103"/>
            <a:ext cx="8534400" cy="5228897"/>
          </a:xfrm>
        </p:spPr>
        <p:txBody>
          <a:bodyPr>
            <a:normAutofit/>
          </a:bodyPr>
          <a:lstStyle/>
          <a:p>
            <a:r>
              <a:rPr lang="en-US" dirty="0">
                <a:solidFill>
                  <a:srgbClr val="FFFF00"/>
                </a:solidFill>
                <a:latin typeface="Arial" panose="020B0604020202020204" pitchFamily="34" charset="0"/>
                <a:cs typeface="Arial" panose="020B0604020202020204" pitchFamily="34" charset="0"/>
              </a:rPr>
              <a:t>Physical abuse exists when a person under the age of eighteen (18) is suffering from, has sustained, or may be in immediate danger of suffering from or sustaining a wound, injury, disability, or physical or mental condition caused by brutality, neglect, or other actions or inactions. </a:t>
            </a:r>
          </a:p>
          <a:p>
            <a:r>
              <a:rPr lang="en-US" dirty="0">
                <a:solidFill>
                  <a:srgbClr val="FFFF00"/>
                </a:solidFill>
                <a:latin typeface="Arial" panose="020B0604020202020204" pitchFamily="34" charset="0"/>
                <a:cs typeface="Arial" panose="020B0604020202020204" pitchFamily="34" charset="0"/>
              </a:rPr>
              <a:t>Physical abuse may be detected by signs such as: </a:t>
            </a:r>
          </a:p>
          <a:p>
            <a:pPr lvl="1">
              <a:buFont typeface="Arial" panose="020B0604020202020204" pitchFamily="34" charset="0"/>
              <a:buChar char="•"/>
            </a:pPr>
            <a:r>
              <a:rPr lang="en-US" dirty="0" smtClean="0">
                <a:solidFill>
                  <a:srgbClr val="FFFF00"/>
                </a:solidFill>
                <a:latin typeface="Arial" panose="020B0604020202020204" pitchFamily="34" charset="0"/>
                <a:cs typeface="Arial" panose="020B0604020202020204" pitchFamily="34" charset="0"/>
              </a:rPr>
              <a:t>Injuries </a:t>
            </a:r>
            <a:r>
              <a:rPr lang="en-US" dirty="0">
                <a:solidFill>
                  <a:srgbClr val="FFFF00"/>
                </a:solidFill>
                <a:latin typeface="Arial" panose="020B0604020202020204" pitchFamily="34" charset="0"/>
                <a:cs typeface="Arial" panose="020B0604020202020204" pitchFamily="34" charset="0"/>
              </a:rPr>
              <a:t>such as burns, marks, and scalds. </a:t>
            </a:r>
          </a:p>
          <a:p>
            <a:pPr lvl="1">
              <a:buFont typeface="Arial" panose="020B0604020202020204" pitchFamily="34" charset="0"/>
              <a:buChar char="•"/>
            </a:pPr>
            <a:r>
              <a:rPr lang="en-US" dirty="0" smtClean="0">
                <a:solidFill>
                  <a:srgbClr val="FFFF00"/>
                </a:solidFill>
                <a:latin typeface="Arial" panose="020B0604020202020204" pitchFamily="34" charset="0"/>
                <a:cs typeface="Arial" panose="020B0604020202020204" pitchFamily="34" charset="0"/>
              </a:rPr>
              <a:t>Bruising </a:t>
            </a:r>
            <a:r>
              <a:rPr lang="en-US" dirty="0">
                <a:solidFill>
                  <a:srgbClr val="FFFF00"/>
                </a:solidFill>
                <a:latin typeface="Arial" panose="020B0604020202020204" pitchFamily="34" charset="0"/>
                <a:cs typeface="Arial" panose="020B0604020202020204" pitchFamily="34" charset="0"/>
              </a:rPr>
              <a:t>which is repeated and on parts of the body where accidental injury would be unlikely to occur. </a:t>
            </a:r>
          </a:p>
          <a:p>
            <a:pPr lvl="1">
              <a:buFont typeface="Arial" panose="020B0604020202020204" pitchFamily="34" charset="0"/>
              <a:buChar char="•"/>
            </a:pPr>
            <a:r>
              <a:rPr lang="en-US" dirty="0" smtClean="0">
                <a:solidFill>
                  <a:srgbClr val="FFFF00"/>
                </a:solidFill>
                <a:latin typeface="Arial" panose="020B0604020202020204" pitchFamily="34" charset="0"/>
                <a:cs typeface="Arial" panose="020B0604020202020204" pitchFamily="34" charset="0"/>
              </a:rPr>
              <a:t>Untreated </a:t>
            </a:r>
            <a:r>
              <a:rPr lang="en-US" dirty="0">
                <a:solidFill>
                  <a:srgbClr val="FFFF00"/>
                </a:solidFill>
                <a:latin typeface="Arial" panose="020B0604020202020204" pitchFamily="34" charset="0"/>
                <a:cs typeface="Arial" panose="020B0604020202020204" pitchFamily="34" charset="0"/>
              </a:rPr>
              <a:t>injuries. </a:t>
            </a:r>
            <a:endParaRPr lang="en-US" dirty="0" smtClean="0">
              <a:solidFill>
                <a:srgbClr val="FFFF00"/>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25403305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618" y="672663"/>
            <a:ext cx="8534400" cy="956440"/>
          </a:xfrm>
        </p:spPr>
        <p:txBody>
          <a:bodyPr>
            <a:normAutofit fontScale="90000"/>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Basic Warning Signs of abuse or neglect of minors - neglect</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9618" y="1629104"/>
            <a:ext cx="8534400" cy="4292726"/>
          </a:xfrm>
        </p:spPr>
        <p:txBody>
          <a:bodyPr>
            <a:normAutofit/>
          </a:bodyPr>
          <a:lstStyle/>
          <a:p>
            <a:pPr marL="0" indent="0">
              <a:buNone/>
            </a:pPr>
            <a:r>
              <a:rPr lang="en-US" sz="2400" dirty="0" smtClean="0">
                <a:solidFill>
                  <a:srgbClr val="FFFF00"/>
                </a:solidFill>
                <a:latin typeface="Arial" panose="020B0604020202020204" pitchFamily="34" charset="0"/>
                <a:cs typeface="Arial" panose="020B0604020202020204" pitchFamily="34" charset="0"/>
              </a:rPr>
              <a:t>Neglect </a:t>
            </a:r>
            <a:r>
              <a:rPr lang="en-US" sz="2400" dirty="0">
                <a:solidFill>
                  <a:srgbClr val="FFFF00"/>
                </a:solidFill>
                <a:latin typeface="Arial" panose="020B0604020202020204" pitchFamily="34" charset="0"/>
                <a:cs typeface="Arial" panose="020B0604020202020204" pitchFamily="34" charset="0"/>
              </a:rPr>
              <a:t>may be detected by signs such as: </a:t>
            </a:r>
          </a:p>
          <a:p>
            <a:r>
              <a:rPr lang="en-US" sz="2400" dirty="0" smtClean="0">
                <a:solidFill>
                  <a:srgbClr val="FFFF00"/>
                </a:solidFill>
                <a:latin typeface="Arial" panose="020B0604020202020204" pitchFamily="34" charset="0"/>
                <a:cs typeface="Arial" panose="020B0604020202020204" pitchFamily="34" charset="0"/>
              </a:rPr>
              <a:t>A </a:t>
            </a:r>
            <a:r>
              <a:rPr lang="en-US" sz="2400" dirty="0">
                <a:solidFill>
                  <a:srgbClr val="FFFF00"/>
                </a:solidFill>
                <a:latin typeface="Arial" panose="020B0604020202020204" pitchFamily="34" charset="0"/>
                <a:cs typeface="Arial" panose="020B0604020202020204" pitchFamily="34" charset="0"/>
              </a:rPr>
              <a:t>Minor failing to attain age-appropriate development. Neglect may be a long term problem, so in addition to awareness of a lack of care, it is important to notice physical and behavioral signs. </a:t>
            </a:r>
          </a:p>
          <a:p>
            <a:r>
              <a:rPr lang="en-US" sz="2400" dirty="0" smtClean="0">
                <a:solidFill>
                  <a:srgbClr val="FFFF00"/>
                </a:solidFill>
                <a:latin typeface="Arial" panose="020B0604020202020204" pitchFamily="34" charset="0"/>
                <a:cs typeface="Arial" panose="020B0604020202020204" pitchFamily="34" charset="0"/>
              </a:rPr>
              <a:t>A </a:t>
            </a:r>
            <a:r>
              <a:rPr lang="en-US" sz="2400" dirty="0">
                <a:solidFill>
                  <a:srgbClr val="FFFF00"/>
                </a:solidFill>
                <a:latin typeface="Arial" panose="020B0604020202020204" pitchFamily="34" charset="0"/>
                <a:cs typeface="Arial" panose="020B0604020202020204" pitchFamily="34" charset="0"/>
              </a:rPr>
              <a:t>Minor being left alone and unsupervised. </a:t>
            </a:r>
          </a:p>
          <a:p>
            <a:r>
              <a:rPr lang="en-US" sz="2400" dirty="0" smtClean="0">
                <a:solidFill>
                  <a:srgbClr val="FFFF00"/>
                </a:solidFill>
                <a:latin typeface="Arial" panose="020B0604020202020204" pitchFamily="34" charset="0"/>
                <a:cs typeface="Arial" panose="020B0604020202020204" pitchFamily="34" charset="0"/>
              </a:rPr>
              <a:t>A </a:t>
            </a:r>
            <a:r>
              <a:rPr lang="en-US" sz="2400" dirty="0">
                <a:solidFill>
                  <a:srgbClr val="FFFF00"/>
                </a:solidFill>
                <a:latin typeface="Arial" panose="020B0604020202020204" pitchFamily="34" charset="0"/>
                <a:cs typeface="Arial" panose="020B0604020202020204" pitchFamily="34" charset="0"/>
              </a:rPr>
              <a:t>Minor’s basic physical needs (food, shelter, clothing) not being met.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5932047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618" y="672663"/>
            <a:ext cx="8534400" cy="956440"/>
          </a:xfrm>
        </p:spPr>
        <p:txBody>
          <a:bodyPr>
            <a:normAutofit fontScale="90000"/>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Basic Warning Signs of abuse or neglect of minors - sexual abuse</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9618" y="1629103"/>
            <a:ext cx="9860668" cy="5228897"/>
          </a:xfrm>
        </p:spPr>
        <p:txBody>
          <a:bodyPr>
            <a:normAutofit/>
          </a:bodyPr>
          <a:lstStyle/>
          <a:p>
            <a:r>
              <a:rPr lang="en-US" sz="1800" dirty="0" smtClean="0">
                <a:solidFill>
                  <a:srgbClr val="FFFF00"/>
                </a:solidFill>
                <a:latin typeface="Arial" panose="020B0604020202020204" pitchFamily="34" charset="0"/>
                <a:cs typeface="Arial" panose="020B0604020202020204" pitchFamily="34" charset="0"/>
              </a:rPr>
              <a:t>Sexual </a:t>
            </a:r>
            <a:r>
              <a:rPr lang="en-US" sz="1800" dirty="0">
                <a:solidFill>
                  <a:srgbClr val="FFFF00"/>
                </a:solidFill>
                <a:latin typeface="Arial" panose="020B0604020202020204" pitchFamily="34" charset="0"/>
                <a:cs typeface="Arial" panose="020B0604020202020204" pitchFamily="34" charset="0"/>
              </a:rPr>
              <a:t>abuse is any sexual act between an adult and a </a:t>
            </a:r>
            <a:r>
              <a:rPr lang="en-US" sz="1800" dirty="0" smtClean="0">
                <a:solidFill>
                  <a:srgbClr val="FFFF00"/>
                </a:solidFill>
                <a:latin typeface="Arial" panose="020B0604020202020204" pitchFamily="34" charset="0"/>
                <a:cs typeface="Arial" panose="020B0604020202020204" pitchFamily="34" charset="0"/>
              </a:rPr>
              <a:t>minor </a:t>
            </a:r>
            <a:r>
              <a:rPr lang="en-US" sz="1800" dirty="0">
                <a:solidFill>
                  <a:srgbClr val="FFFF00"/>
                </a:solidFill>
                <a:latin typeface="Arial" panose="020B0604020202020204" pitchFamily="34" charset="0"/>
                <a:cs typeface="Arial" panose="020B0604020202020204" pitchFamily="34" charset="0"/>
              </a:rPr>
              <a:t>or between two </a:t>
            </a:r>
            <a:r>
              <a:rPr lang="en-US" sz="1800" dirty="0" smtClean="0">
                <a:solidFill>
                  <a:srgbClr val="FFFF00"/>
                </a:solidFill>
                <a:latin typeface="Arial" panose="020B0604020202020204" pitchFamily="34" charset="0"/>
                <a:cs typeface="Arial" panose="020B0604020202020204" pitchFamily="34" charset="0"/>
              </a:rPr>
              <a:t>minors </a:t>
            </a:r>
            <a:r>
              <a:rPr lang="en-US" sz="1800" dirty="0">
                <a:solidFill>
                  <a:srgbClr val="FFFF00"/>
                </a:solidFill>
                <a:latin typeface="Arial" panose="020B0604020202020204" pitchFamily="34" charset="0"/>
                <a:cs typeface="Arial" panose="020B0604020202020204" pitchFamily="34" charset="0"/>
              </a:rPr>
              <a:t>when one exerts power over the other. </a:t>
            </a:r>
          </a:p>
          <a:p>
            <a:r>
              <a:rPr lang="en-US" sz="1800" dirty="0">
                <a:solidFill>
                  <a:srgbClr val="FFFF00"/>
                </a:solidFill>
                <a:latin typeface="Arial" panose="020B0604020202020204" pitchFamily="34" charset="0"/>
                <a:cs typeface="Arial" panose="020B0604020202020204" pitchFamily="34" charset="0"/>
              </a:rPr>
              <a:t>Warning signs differ by the age of the </a:t>
            </a:r>
            <a:r>
              <a:rPr lang="en-US" sz="1800" dirty="0" smtClean="0">
                <a:solidFill>
                  <a:srgbClr val="FFFF00"/>
                </a:solidFill>
                <a:latin typeface="Arial" panose="020B0604020202020204" pitchFamily="34" charset="0"/>
                <a:cs typeface="Arial" panose="020B0604020202020204" pitchFamily="34" charset="0"/>
              </a:rPr>
              <a:t>minor</a:t>
            </a:r>
            <a:r>
              <a:rPr lang="en-US" sz="1800" dirty="0">
                <a:solidFill>
                  <a:srgbClr val="FFFF00"/>
                </a:solidFill>
                <a:latin typeface="Arial" panose="020B0604020202020204" pitchFamily="34" charset="0"/>
                <a:cs typeface="Arial" panose="020B0604020202020204" pitchFamily="34" charset="0"/>
              </a:rPr>
              <a:t>. You should be aware of the following possible warning signs: </a:t>
            </a:r>
          </a:p>
          <a:p>
            <a:pPr marL="457200" lvl="1" indent="0">
              <a:buNone/>
            </a:pPr>
            <a:r>
              <a:rPr lang="en-US" sz="1400" dirty="0">
                <a:solidFill>
                  <a:srgbClr val="FFFF00"/>
                </a:solidFill>
                <a:latin typeface="Arial" panose="020B0604020202020204" pitchFamily="34" charset="0"/>
                <a:cs typeface="Arial" panose="020B0604020202020204" pitchFamily="34" charset="0"/>
              </a:rPr>
              <a:t>• Sexual behavior or language that is not appropriate for the child’s age. </a:t>
            </a:r>
          </a:p>
          <a:p>
            <a:pPr marL="457200" lvl="1" indent="0">
              <a:buNone/>
            </a:pPr>
            <a:r>
              <a:rPr lang="en-US" sz="1400" dirty="0">
                <a:solidFill>
                  <a:srgbClr val="FFFF00"/>
                </a:solidFill>
                <a:latin typeface="Arial" panose="020B0604020202020204" pitchFamily="34" charset="0"/>
                <a:cs typeface="Arial" panose="020B0604020202020204" pitchFamily="34" charset="0"/>
              </a:rPr>
              <a:t>• Overly compliant behavior. </a:t>
            </a:r>
          </a:p>
          <a:p>
            <a:pPr marL="457200" lvl="1" indent="0">
              <a:buNone/>
            </a:pPr>
            <a:r>
              <a:rPr lang="en-US" sz="1400" dirty="0">
                <a:solidFill>
                  <a:srgbClr val="FFFF00"/>
                </a:solidFill>
                <a:latin typeface="Arial" panose="020B0604020202020204" pitchFamily="34" charset="0"/>
                <a:cs typeface="Arial" panose="020B0604020202020204" pitchFamily="34" charset="0"/>
              </a:rPr>
              <a:t>• Withdrawal or depression. </a:t>
            </a:r>
          </a:p>
          <a:p>
            <a:pPr marL="457200" lvl="1" indent="0">
              <a:buNone/>
            </a:pPr>
            <a:r>
              <a:rPr lang="en-US" sz="1400" dirty="0">
                <a:solidFill>
                  <a:srgbClr val="FFFF00"/>
                </a:solidFill>
                <a:latin typeface="Arial" panose="020B0604020202020204" pitchFamily="34" charset="0"/>
                <a:cs typeface="Arial" panose="020B0604020202020204" pitchFamily="34" charset="0"/>
              </a:rPr>
              <a:t>• Unexplained anger. </a:t>
            </a:r>
          </a:p>
          <a:p>
            <a:pPr marL="457200" lvl="1" indent="0">
              <a:buNone/>
            </a:pPr>
            <a:r>
              <a:rPr lang="en-US" sz="1400" dirty="0">
                <a:solidFill>
                  <a:srgbClr val="FFFF00"/>
                </a:solidFill>
                <a:latin typeface="Arial" panose="020B0604020202020204" pitchFamily="34" charset="0"/>
                <a:cs typeface="Arial" panose="020B0604020202020204" pitchFamily="34" charset="0"/>
              </a:rPr>
              <a:t>• Refusal to be left alone. </a:t>
            </a:r>
          </a:p>
          <a:p>
            <a:pPr marL="457200" lvl="1" indent="0">
              <a:buNone/>
            </a:pPr>
            <a:r>
              <a:rPr lang="en-US" sz="1400" dirty="0">
                <a:solidFill>
                  <a:srgbClr val="FFFF00"/>
                </a:solidFill>
                <a:latin typeface="Arial" panose="020B0604020202020204" pitchFamily="34" charset="0"/>
                <a:cs typeface="Arial" panose="020B0604020202020204" pitchFamily="34" charset="0"/>
              </a:rPr>
              <a:t>• Finding reasons not to go home. </a:t>
            </a:r>
          </a:p>
          <a:p>
            <a:pPr marL="457200" lvl="1" indent="0">
              <a:buNone/>
            </a:pPr>
            <a:r>
              <a:rPr lang="en-US" sz="1400" dirty="0">
                <a:solidFill>
                  <a:srgbClr val="FFFF00"/>
                </a:solidFill>
                <a:latin typeface="Arial" panose="020B0604020202020204" pitchFamily="34" charset="0"/>
                <a:cs typeface="Arial" panose="020B0604020202020204" pitchFamily="34" charset="0"/>
              </a:rPr>
              <a:t>• Finding reasons to avoid being with a specific person that the </a:t>
            </a:r>
            <a:r>
              <a:rPr lang="en-US" sz="1400" dirty="0" smtClean="0">
                <a:solidFill>
                  <a:srgbClr val="FFFF00"/>
                </a:solidFill>
                <a:latin typeface="Arial" panose="020B0604020202020204" pitchFamily="34" charset="0"/>
                <a:cs typeface="Arial" panose="020B0604020202020204" pitchFamily="34" charset="0"/>
              </a:rPr>
              <a:t>minor </a:t>
            </a:r>
            <a:r>
              <a:rPr lang="en-US" sz="1400" dirty="0">
                <a:solidFill>
                  <a:srgbClr val="FFFF00"/>
                </a:solidFill>
                <a:latin typeface="Arial" panose="020B0604020202020204" pitchFamily="34" charset="0"/>
                <a:cs typeface="Arial" panose="020B0604020202020204" pitchFamily="34" charset="0"/>
              </a:rPr>
              <a:t>used to </a:t>
            </a:r>
            <a:r>
              <a:rPr lang="en-US" sz="1400" dirty="0" smtClean="0">
                <a:solidFill>
                  <a:srgbClr val="FFFF00"/>
                </a:solidFill>
                <a:latin typeface="Arial" panose="020B0604020202020204" pitchFamily="34" charset="0"/>
                <a:cs typeface="Arial" panose="020B0604020202020204" pitchFamily="34" charset="0"/>
              </a:rPr>
              <a:t>spend</a:t>
            </a:r>
          </a:p>
          <a:p>
            <a:pPr marL="457200" lvl="1" indent="0">
              <a:buNone/>
            </a:pPr>
            <a:r>
              <a:rPr lang="en-US" sz="1400" dirty="0" smtClean="0">
                <a:solidFill>
                  <a:srgbClr val="FFFF00"/>
                </a:solidFill>
                <a:latin typeface="Arial" panose="020B0604020202020204" pitchFamily="34" charset="0"/>
                <a:cs typeface="Arial" panose="020B0604020202020204" pitchFamily="34" charset="0"/>
              </a:rPr>
              <a:t>   time </a:t>
            </a:r>
            <a:r>
              <a:rPr lang="en-US" sz="1400" dirty="0">
                <a:solidFill>
                  <a:srgbClr val="FFFF00"/>
                </a:solidFill>
                <a:latin typeface="Arial" panose="020B0604020202020204" pitchFamily="34" charset="0"/>
                <a:cs typeface="Arial" panose="020B0604020202020204" pitchFamily="34" charset="0"/>
              </a:rPr>
              <a:t>with. </a:t>
            </a:r>
          </a:p>
          <a:p>
            <a:pPr marL="457200" lvl="1" indent="0">
              <a:buNone/>
            </a:pPr>
            <a:r>
              <a:rPr lang="en-US" sz="1400" dirty="0">
                <a:solidFill>
                  <a:srgbClr val="FFFF00"/>
                </a:solidFill>
                <a:latin typeface="Arial" panose="020B0604020202020204" pitchFamily="34" charset="0"/>
                <a:cs typeface="Arial" panose="020B0604020202020204" pitchFamily="34" charset="0"/>
              </a:rPr>
              <a:t>• Self-mutilation. </a:t>
            </a:r>
          </a:p>
          <a:p>
            <a:pPr marL="457200" lvl="1" indent="0">
              <a:buNone/>
            </a:pPr>
            <a:r>
              <a:rPr lang="en-US" sz="1400" dirty="0">
                <a:solidFill>
                  <a:srgbClr val="FFFF00"/>
                </a:solidFill>
                <a:latin typeface="Arial" panose="020B0604020202020204" pitchFamily="34" charset="0"/>
                <a:cs typeface="Arial" panose="020B0604020202020204" pitchFamily="34" charset="0"/>
              </a:rPr>
              <a:t>• Failing grades or a change in school behavior. </a:t>
            </a:r>
          </a:p>
          <a:p>
            <a:pPr marL="457200" lvl="1" indent="0">
              <a:buNone/>
            </a:pPr>
            <a:r>
              <a:rPr lang="en-US" sz="1400" dirty="0">
                <a:solidFill>
                  <a:srgbClr val="FFFF00"/>
                </a:solidFill>
                <a:latin typeface="Arial" panose="020B0604020202020204" pitchFamily="34" charset="0"/>
                <a:cs typeface="Arial" panose="020B0604020202020204" pitchFamily="34" charset="0"/>
              </a:rPr>
              <a:t>• Bed-wetting or bowel-movement accidents in children who have previously </a:t>
            </a:r>
            <a:r>
              <a:rPr lang="en-US" sz="1400" dirty="0" smtClean="0">
                <a:solidFill>
                  <a:srgbClr val="FFFF00"/>
                </a:solidFill>
                <a:latin typeface="Arial" panose="020B0604020202020204" pitchFamily="34" charset="0"/>
                <a:cs typeface="Arial" panose="020B0604020202020204" pitchFamily="34" charset="0"/>
              </a:rPr>
              <a:t>outgrown it</a:t>
            </a:r>
            <a:r>
              <a:rPr lang="en-US" sz="1400" dirty="0">
                <a:solidFill>
                  <a:srgbClr val="FFFF00"/>
                </a:solidFill>
                <a:latin typeface="Arial" panose="020B0604020202020204" pitchFamily="34" charset="0"/>
                <a:cs typeface="Arial" panose="020B0604020202020204" pitchFamily="34" charset="0"/>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21506566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617" y="672663"/>
            <a:ext cx="9109553" cy="956440"/>
          </a:xfrm>
        </p:spPr>
        <p:txBody>
          <a:bodyPr>
            <a:normAutofit fontScale="90000"/>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Basic Warning Signs of abuse or neglect of minors – emotional abuse</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9618" y="2140733"/>
            <a:ext cx="9936868" cy="4292726"/>
          </a:xfrm>
        </p:spPr>
        <p:txBody>
          <a:bodyPr>
            <a:normAutofit/>
          </a:bodyPr>
          <a:lstStyle/>
          <a:p>
            <a:r>
              <a:rPr lang="en-US" sz="2400" dirty="0" smtClean="0">
                <a:solidFill>
                  <a:srgbClr val="FFFF00"/>
                </a:solidFill>
                <a:latin typeface="Arial" panose="020B0604020202020204" pitchFamily="34" charset="0"/>
                <a:cs typeface="Arial" panose="020B0604020202020204" pitchFamily="34" charset="0"/>
              </a:rPr>
              <a:t>Emotional </a:t>
            </a:r>
            <a:r>
              <a:rPr lang="en-US" sz="2400" dirty="0">
                <a:solidFill>
                  <a:srgbClr val="FFFF00"/>
                </a:solidFill>
                <a:latin typeface="Arial" panose="020B0604020202020204" pitchFamily="34" charset="0"/>
                <a:cs typeface="Arial" panose="020B0604020202020204" pitchFamily="34" charset="0"/>
              </a:rPr>
              <a:t>abuse means an injury to the intellectual or psychological capacity of a child as evidenced by a discernible and substantial impairment in the child’s ability to function within the child’s normal range of performance and behavior, with due regard to the child’s culture. </a:t>
            </a:r>
          </a:p>
          <a:p>
            <a:r>
              <a:rPr lang="en-US" sz="2400" dirty="0">
                <a:solidFill>
                  <a:srgbClr val="FFFF00"/>
                </a:solidFill>
                <a:latin typeface="Arial" panose="020B0604020202020204" pitchFamily="34" charset="0"/>
                <a:cs typeface="Arial" panose="020B0604020202020204" pitchFamily="34" charset="0"/>
              </a:rPr>
              <a:t>Emotional abuse includes: </a:t>
            </a:r>
          </a:p>
          <a:p>
            <a:pPr lvl="1">
              <a:buFont typeface="Arial" panose="020B0604020202020204" pitchFamily="34" charset="0"/>
              <a:buChar char="•"/>
            </a:pPr>
            <a:r>
              <a:rPr lang="en-US" sz="2400" dirty="0" smtClean="0">
                <a:solidFill>
                  <a:srgbClr val="FFFF00"/>
                </a:solidFill>
                <a:latin typeface="Arial" panose="020B0604020202020204" pitchFamily="34" charset="0"/>
                <a:cs typeface="Arial" panose="020B0604020202020204" pitchFamily="34" charset="0"/>
              </a:rPr>
              <a:t>Persistent </a:t>
            </a:r>
            <a:r>
              <a:rPr lang="en-US" sz="2400" dirty="0">
                <a:solidFill>
                  <a:srgbClr val="FFFF00"/>
                </a:solidFill>
                <a:latin typeface="Arial" panose="020B0604020202020204" pitchFamily="34" charset="0"/>
                <a:cs typeface="Arial" panose="020B0604020202020204" pitchFamily="34" charset="0"/>
              </a:rPr>
              <a:t>lack of love or affection. </a:t>
            </a:r>
          </a:p>
          <a:p>
            <a:pPr lvl="1">
              <a:buFont typeface="Arial" panose="020B0604020202020204" pitchFamily="34" charset="0"/>
              <a:buChar char="•"/>
            </a:pPr>
            <a:r>
              <a:rPr lang="en-US" sz="2400" dirty="0" smtClean="0">
                <a:solidFill>
                  <a:srgbClr val="FFFF00"/>
                </a:solidFill>
                <a:latin typeface="Arial" panose="020B0604020202020204" pitchFamily="34" charset="0"/>
                <a:cs typeface="Arial" panose="020B0604020202020204" pitchFamily="34" charset="0"/>
              </a:rPr>
              <a:t>Shouting</a:t>
            </a:r>
            <a:r>
              <a:rPr lang="en-US" sz="2400" dirty="0">
                <a:solidFill>
                  <a:srgbClr val="FFFF00"/>
                </a:solidFill>
                <a:latin typeface="Arial" panose="020B0604020202020204" pitchFamily="34" charset="0"/>
                <a:cs typeface="Arial" panose="020B0604020202020204" pitchFamily="34" charset="0"/>
              </a:rPr>
              <a:t>, taunting, or making negative remarks directed at the Minor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23537819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618" y="672663"/>
            <a:ext cx="8534400" cy="956440"/>
          </a:xfrm>
        </p:spPr>
        <p:txBody>
          <a:bodyPr>
            <a:normAutofit fontScale="90000"/>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Safety and security procedures </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9618" y="1629103"/>
            <a:ext cx="10074660" cy="5228897"/>
          </a:xfrm>
        </p:spPr>
        <p:txBody>
          <a:bodyPr>
            <a:normAutofit/>
          </a:bodyPr>
          <a:lstStyle/>
          <a:p>
            <a:r>
              <a:rPr lang="en-US" dirty="0" smtClean="0">
                <a:solidFill>
                  <a:srgbClr val="FFFF00"/>
                </a:solidFill>
                <a:latin typeface="Arial" panose="020B0604020202020204" pitchFamily="34" charset="0"/>
                <a:cs typeface="Arial" panose="020B0604020202020204" pitchFamily="34" charset="0"/>
              </a:rPr>
              <a:t>Background Checks on all volunteers, staff, and student workers</a:t>
            </a:r>
          </a:p>
          <a:p>
            <a:r>
              <a:rPr lang="en-US" dirty="0" smtClean="0">
                <a:solidFill>
                  <a:srgbClr val="FFFF00"/>
                </a:solidFill>
                <a:latin typeface="Arial" panose="020B0604020202020204" pitchFamily="34" charset="0"/>
                <a:cs typeface="Arial" panose="020B0604020202020204" pitchFamily="34" charset="0"/>
              </a:rPr>
              <a:t>Appropriate counselor to camper ratio </a:t>
            </a:r>
          </a:p>
          <a:p>
            <a:pPr marL="0" indent="0">
              <a:buNone/>
            </a:pPr>
            <a:r>
              <a:rPr lang="en-US" dirty="0">
                <a:solidFill>
                  <a:srgbClr val="FFFF00"/>
                </a:solidFill>
                <a:latin typeface="Arial" panose="020B0604020202020204" pitchFamily="34" charset="0"/>
                <a:cs typeface="Arial" panose="020B0604020202020204" pitchFamily="34" charset="0"/>
              </a:rPr>
              <a:t>	</a:t>
            </a:r>
            <a:r>
              <a:rPr lang="en-US" dirty="0" smtClean="0">
                <a:solidFill>
                  <a:srgbClr val="FFFF00"/>
                </a:solidFill>
                <a:latin typeface="Arial" panose="020B0604020202020204" pitchFamily="34" charset="0"/>
                <a:cs typeface="Arial" panose="020B0604020202020204" pitchFamily="34" charset="0"/>
              </a:rPr>
              <a:t>(Ages 6-8 is 1:8, Ages 9-14 is 1:10, Ages 15-18 is 1:12)</a:t>
            </a:r>
          </a:p>
          <a:p>
            <a:r>
              <a:rPr lang="en-US" dirty="0" smtClean="0">
                <a:solidFill>
                  <a:srgbClr val="FFFF00"/>
                </a:solidFill>
                <a:latin typeface="Arial" panose="020B0604020202020204" pitchFamily="34" charset="0"/>
                <a:cs typeface="Arial" panose="020B0604020202020204" pitchFamily="34" charset="0"/>
              </a:rPr>
              <a:t>Inclement weather procedures in place</a:t>
            </a:r>
          </a:p>
          <a:p>
            <a:r>
              <a:rPr lang="en-US" dirty="0" smtClean="0">
                <a:solidFill>
                  <a:srgbClr val="FFFF00"/>
                </a:solidFill>
                <a:latin typeface="Arial" panose="020B0604020202020204" pitchFamily="34" charset="0"/>
                <a:cs typeface="Arial" panose="020B0604020202020204" pitchFamily="34" charset="0"/>
              </a:rPr>
              <a:t>Injury or medical issues- Contact Public Safety if the event is on campus, 911 if off campus</a:t>
            </a:r>
          </a:p>
          <a:p>
            <a:r>
              <a:rPr lang="en-US" dirty="0" smtClean="0">
                <a:solidFill>
                  <a:srgbClr val="FFFF00"/>
                </a:solidFill>
                <a:latin typeface="Arial" panose="020B0604020202020204" pitchFamily="34" charset="0"/>
                <a:cs typeface="Arial" panose="020B0604020202020204" pitchFamily="34" charset="0"/>
              </a:rPr>
              <a:t>Review staff/volunteer code of conduct </a:t>
            </a:r>
          </a:p>
          <a:p>
            <a:r>
              <a:rPr lang="en-US" dirty="0" smtClean="0">
                <a:solidFill>
                  <a:srgbClr val="FFFF00"/>
                </a:solidFill>
                <a:latin typeface="Arial" panose="020B0604020202020204" pitchFamily="34" charset="0"/>
                <a:cs typeface="Arial" panose="020B0604020202020204" pitchFamily="34" charset="0"/>
              </a:rPr>
              <a:t>Retain participant emergency contact information </a:t>
            </a:r>
          </a:p>
          <a:p>
            <a:r>
              <a:rPr lang="en-US" dirty="0" smtClean="0">
                <a:solidFill>
                  <a:srgbClr val="FFFF00"/>
                </a:solidFill>
                <a:latin typeface="Arial" panose="020B0604020202020204" pitchFamily="34" charset="0"/>
                <a:cs typeface="Arial" panose="020B0604020202020204" pitchFamily="34" charset="0"/>
              </a:rPr>
              <a:t>Perform a safety inspection of facilities to be used</a:t>
            </a:r>
          </a:p>
          <a:p>
            <a:r>
              <a:rPr lang="en-US" dirty="0" smtClean="0">
                <a:solidFill>
                  <a:srgbClr val="FFFF00"/>
                </a:solidFill>
                <a:latin typeface="Arial" panose="020B0604020202020204" pitchFamily="34" charset="0"/>
                <a:cs typeface="Arial" panose="020B0604020202020204" pitchFamily="34" charset="0"/>
              </a:rPr>
              <a:t>Return all required forms relating to minors on campus policy to Risk Management and receive approval</a:t>
            </a:r>
          </a:p>
          <a:p>
            <a:r>
              <a:rPr lang="en-US" dirty="0" smtClean="0">
                <a:solidFill>
                  <a:srgbClr val="FFFF00"/>
                </a:solidFill>
                <a:latin typeface="Arial" panose="020B0604020202020204" pitchFamily="34" charset="0"/>
                <a:cs typeface="Arial" panose="020B0604020202020204" pitchFamily="34" charset="0"/>
              </a:rPr>
              <a:t>Be aware of any special or medical needs of the participants and document</a:t>
            </a:r>
            <a:endParaRPr lang="en-US" dirty="0">
              <a:solidFill>
                <a:srgbClr val="FFFF0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10841693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618" y="378749"/>
            <a:ext cx="8534400" cy="956440"/>
          </a:xfrm>
        </p:spPr>
        <p:txBody>
          <a:bodyPr>
            <a:normAutofit fontScale="90000"/>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Staff / volunteer </a:t>
            </a:r>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code of conduct</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9617" y="1143001"/>
            <a:ext cx="9370811" cy="5475514"/>
          </a:xfrm>
        </p:spPr>
        <p:txBody>
          <a:bodyPr>
            <a:noAutofit/>
          </a:bodyPr>
          <a:lstStyle/>
          <a:p>
            <a:pPr marL="0" indent="0">
              <a:spcBef>
                <a:spcPts val="0"/>
              </a:spcBef>
              <a:spcAft>
                <a:spcPts val="0"/>
              </a:spcAft>
              <a:buNone/>
            </a:pPr>
            <a:r>
              <a:rPr lang="en-US" sz="1800" dirty="0">
                <a:solidFill>
                  <a:srgbClr val="FFFF00"/>
                </a:solidFill>
                <a:latin typeface="Arial" panose="020B0604020202020204" pitchFamily="34" charset="0"/>
                <a:cs typeface="Arial" panose="020B0604020202020204" pitchFamily="34" charset="0"/>
              </a:rPr>
              <a:t>As an authorized staff or volunteer working in programs for minors, I hereby agree as follows: </a:t>
            </a:r>
          </a:p>
          <a:p>
            <a:pPr>
              <a:spcBef>
                <a:spcPts val="0"/>
              </a:spcBef>
              <a:spcAft>
                <a:spcPts val="0"/>
              </a:spcAft>
              <a:buFont typeface="Wingdings" panose="05000000000000000000" pitchFamily="2" charset="2"/>
              <a:buChar char="v"/>
            </a:pPr>
            <a:r>
              <a:rPr lang="en-US" sz="1800" dirty="0" smtClean="0">
                <a:solidFill>
                  <a:srgbClr val="FFFF00"/>
                </a:solidFill>
                <a:latin typeface="Arial" panose="020B0604020202020204" pitchFamily="34" charset="0"/>
                <a:cs typeface="Arial" panose="020B0604020202020204" pitchFamily="34" charset="0"/>
              </a:rPr>
              <a:t>I </a:t>
            </a:r>
            <a:r>
              <a:rPr lang="en-US" sz="1800" dirty="0">
                <a:solidFill>
                  <a:srgbClr val="FFFF00"/>
                </a:solidFill>
                <a:latin typeface="Arial" panose="020B0604020202020204" pitchFamily="34" charset="0"/>
                <a:cs typeface="Arial" panose="020B0604020202020204" pitchFamily="34" charset="0"/>
              </a:rPr>
              <a:t>will maintain appropriate physical boundaries at all times. </a:t>
            </a:r>
          </a:p>
          <a:p>
            <a:pPr>
              <a:spcBef>
                <a:spcPts val="0"/>
              </a:spcBef>
              <a:spcAft>
                <a:spcPts val="0"/>
              </a:spcAft>
              <a:buFont typeface="Wingdings" panose="05000000000000000000" pitchFamily="2" charset="2"/>
              <a:buChar char="v"/>
            </a:pPr>
            <a:r>
              <a:rPr lang="en-US" sz="1800" dirty="0" smtClean="0">
                <a:solidFill>
                  <a:srgbClr val="FFFF00"/>
                </a:solidFill>
                <a:latin typeface="Arial" panose="020B0604020202020204" pitchFamily="34" charset="0"/>
                <a:cs typeface="Arial" panose="020B0604020202020204" pitchFamily="34" charset="0"/>
              </a:rPr>
              <a:t>I </a:t>
            </a:r>
            <a:r>
              <a:rPr lang="en-US" sz="1800" dirty="0">
                <a:solidFill>
                  <a:srgbClr val="FFFF00"/>
                </a:solidFill>
                <a:latin typeface="Arial" panose="020B0604020202020204" pitchFamily="34" charset="0"/>
                <a:cs typeface="Arial" panose="020B0604020202020204" pitchFamily="34" charset="0"/>
              </a:rPr>
              <a:t>will immediately report any reasonable suspicion or knowledge of abuse of a minor to the institution police department and the appropriate supervisor or program director who can take immediate action. </a:t>
            </a:r>
          </a:p>
          <a:p>
            <a:pPr>
              <a:spcBef>
                <a:spcPts val="0"/>
              </a:spcBef>
              <a:spcAft>
                <a:spcPts val="0"/>
              </a:spcAft>
              <a:buFont typeface="Wingdings" panose="05000000000000000000" pitchFamily="2" charset="2"/>
              <a:buChar char="v"/>
            </a:pPr>
            <a:r>
              <a:rPr lang="en-US" sz="1800" dirty="0" smtClean="0">
                <a:solidFill>
                  <a:srgbClr val="FFFF00"/>
                </a:solidFill>
                <a:latin typeface="Arial" panose="020B0604020202020204" pitchFamily="34" charset="0"/>
                <a:cs typeface="Arial" panose="020B0604020202020204" pitchFamily="34" charset="0"/>
              </a:rPr>
              <a:t>I </a:t>
            </a:r>
            <a:r>
              <a:rPr lang="en-US" sz="1800" dirty="0">
                <a:solidFill>
                  <a:srgbClr val="FFFF00"/>
                </a:solidFill>
                <a:latin typeface="Arial" panose="020B0604020202020204" pitchFamily="34" charset="0"/>
                <a:cs typeface="Arial" panose="020B0604020202020204" pitchFamily="34" charset="0"/>
              </a:rPr>
              <a:t>will not touch or speak to a minor in a sexual or other inappropriate manner. </a:t>
            </a:r>
          </a:p>
          <a:p>
            <a:pPr>
              <a:spcBef>
                <a:spcPts val="0"/>
              </a:spcBef>
              <a:spcAft>
                <a:spcPts val="0"/>
              </a:spcAft>
              <a:buFont typeface="Wingdings" panose="05000000000000000000" pitchFamily="2" charset="2"/>
              <a:buChar char="v"/>
            </a:pPr>
            <a:r>
              <a:rPr lang="en-US" sz="1800" dirty="0" smtClean="0">
                <a:solidFill>
                  <a:srgbClr val="FFFF00"/>
                </a:solidFill>
                <a:latin typeface="Arial" panose="020B0604020202020204" pitchFamily="34" charset="0"/>
                <a:cs typeface="Arial" panose="020B0604020202020204" pitchFamily="34" charset="0"/>
              </a:rPr>
              <a:t>If </a:t>
            </a:r>
            <a:r>
              <a:rPr lang="en-US" sz="1800" dirty="0">
                <a:solidFill>
                  <a:srgbClr val="FFFF00"/>
                </a:solidFill>
                <a:latin typeface="Arial" panose="020B0604020202020204" pitchFamily="34" charset="0"/>
                <a:cs typeface="Arial" panose="020B0604020202020204" pitchFamily="34" charset="0"/>
              </a:rPr>
              <a:t>one-on-one interaction is required it will take place in an open, well-illuminated space where I am observable by other volunteers or program staff. </a:t>
            </a:r>
          </a:p>
          <a:p>
            <a:pPr>
              <a:spcBef>
                <a:spcPts val="0"/>
              </a:spcBef>
              <a:spcAft>
                <a:spcPts val="0"/>
              </a:spcAft>
              <a:buFont typeface="Wingdings" panose="05000000000000000000" pitchFamily="2" charset="2"/>
              <a:buChar char="v"/>
            </a:pPr>
            <a:r>
              <a:rPr lang="en-US" sz="1800" dirty="0" smtClean="0">
                <a:solidFill>
                  <a:srgbClr val="FFFF00"/>
                </a:solidFill>
                <a:latin typeface="Arial" panose="020B0604020202020204" pitchFamily="34" charset="0"/>
                <a:cs typeface="Arial" panose="020B0604020202020204" pitchFamily="34" charset="0"/>
              </a:rPr>
              <a:t>I </a:t>
            </a:r>
            <a:r>
              <a:rPr lang="en-US" sz="1800" dirty="0">
                <a:solidFill>
                  <a:srgbClr val="FFFF00"/>
                </a:solidFill>
                <a:latin typeface="Arial" panose="020B0604020202020204" pitchFamily="34" charset="0"/>
                <a:cs typeface="Arial" panose="020B0604020202020204" pitchFamily="34" charset="0"/>
              </a:rPr>
              <a:t>will not meet with minors outside of established program locations or outside of established times. </a:t>
            </a:r>
          </a:p>
          <a:p>
            <a:pPr>
              <a:spcBef>
                <a:spcPts val="0"/>
              </a:spcBef>
              <a:spcAft>
                <a:spcPts val="0"/>
              </a:spcAft>
              <a:buFont typeface="Wingdings" panose="05000000000000000000" pitchFamily="2" charset="2"/>
              <a:buChar char="v"/>
            </a:pPr>
            <a:r>
              <a:rPr lang="en-US" sz="1800" dirty="0" smtClean="0">
                <a:solidFill>
                  <a:srgbClr val="FFFF00"/>
                </a:solidFill>
                <a:latin typeface="Arial" panose="020B0604020202020204" pitchFamily="34" charset="0"/>
                <a:cs typeface="Arial" panose="020B0604020202020204" pitchFamily="34" charset="0"/>
              </a:rPr>
              <a:t>I </a:t>
            </a:r>
            <a:r>
              <a:rPr lang="en-US" sz="1800" dirty="0">
                <a:solidFill>
                  <a:srgbClr val="FFFF00"/>
                </a:solidFill>
                <a:latin typeface="Arial" panose="020B0604020202020204" pitchFamily="34" charset="0"/>
                <a:cs typeface="Arial" panose="020B0604020202020204" pitchFamily="34" charset="0"/>
              </a:rPr>
              <a:t>will not invite minors to my home or other private location or accept their invitations for the same. </a:t>
            </a:r>
          </a:p>
          <a:p>
            <a:pPr>
              <a:spcBef>
                <a:spcPts val="0"/>
              </a:spcBef>
              <a:spcAft>
                <a:spcPts val="0"/>
              </a:spcAft>
              <a:buFont typeface="Wingdings" panose="05000000000000000000" pitchFamily="2" charset="2"/>
              <a:buChar char="v"/>
            </a:pPr>
            <a:r>
              <a:rPr lang="en-US" sz="1800" dirty="0" smtClean="0">
                <a:solidFill>
                  <a:srgbClr val="FFFF00"/>
                </a:solidFill>
                <a:latin typeface="Arial" panose="020B0604020202020204" pitchFamily="34" charset="0"/>
                <a:cs typeface="Arial" panose="020B0604020202020204" pitchFamily="34" charset="0"/>
              </a:rPr>
              <a:t>I </a:t>
            </a:r>
            <a:r>
              <a:rPr lang="en-US" sz="1800" dirty="0">
                <a:solidFill>
                  <a:srgbClr val="FFFF00"/>
                </a:solidFill>
                <a:latin typeface="Arial" panose="020B0604020202020204" pitchFamily="34" charset="0"/>
                <a:cs typeface="Arial" panose="020B0604020202020204" pitchFamily="34" charset="0"/>
              </a:rPr>
              <a:t>will not make sexual comments, tell sexual jokes or allow minors to access sexually explicit materials. </a:t>
            </a:r>
          </a:p>
          <a:p>
            <a:pPr>
              <a:spcBef>
                <a:spcPts val="0"/>
              </a:spcBef>
              <a:spcAft>
                <a:spcPts val="0"/>
              </a:spcAft>
              <a:buFont typeface="Wingdings" panose="05000000000000000000" pitchFamily="2" charset="2"/>
              <a:buChar char="v"/>
            </a:pPr>
            <a:r>
              <a:rPr lang="en-US" sz="1800" dirty="0" smtClean="0">
                <a:solidFill>
                  <a:srgbClr val="FFFF00"/>
                </a:solidFill>
                <a:latin typeface="Arial" panose="020B0604020202020204" pitchFamily="34" charset="0"/>
                <a:cs typeface="Arial" panose="020B0604020202020204" pitchFamily="34" charset="0"/>
              </a:rPr>
              <a:t>I </a:t>
            </a:r>
            <a:r>
              <a:rPr lang="en-US" sz="1800" dirty="0">
                <a:solidFill>
                  <a:srgbClr val="FFFF00"/>
                </a:solidFill>
                <a:latin typeface="Arial" panose="020B0604020202020204" pitchFamily="34" charset="0"/>
                <a:cs typeface="Arial" panose="020B0604020202020204" pitchFamily="34" charset="0"/>
              </a:rPr>
              <a:t>will not engage or allow minors to engage me in romantic or sexual conversations. </a:t>
            </a:r>
          </a:p>
          <a:p>
            <a:endParaRPr lang="en-US" sz="1800" dirty="0">
              <a:solidFill>
                <a:srgbClr val="FFFF0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37607565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618" y="672663"/>
            <a:ext cx="8534400" cy="956440"/>
          </a:xfrm>
        </p:spPr>
        <p:txBody>
          <a:bodyPr>
            <a:normAutofit fontScale="90000"/>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Staff code of conduct </a:t>
            </a:r>
            <a:r>
              <a:rPr lang="en-US" sz="31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31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continued)</a:t>
            </a:r>
            <a:endParaRPr lang="en-US" sz="31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9618" y="1629103"/>
            <a:ext cx="8534400" cy="5228897"/>
          </a:xfrm>
        </p:spPr>
        <p:txBody>
          <a:bodyPr>
            <a:normAutofit/>
          </a:bodyPr>
          <a:lstStyle/>
          <a:p>
            <a:pPr>
              <a:spcBef>
                <a:spcPts val="0"/>
              </a:spcBef>
              <a:spcAft>
                <a:spcPts val="0"/>
              </a:spcAft>
              <a:buFont typeface="Wingdings" panose="05000000000000000000" pitchFamily="2" charset="2"/>
              <a:buChar char="v"/>
            </a:pPr>
            <a:r>
              <a:rPr lang="en-US" sz="1800" dirty="0" smtClean="0">
                <a:solidFill>
                  <a:srgbClr val="FFFF00"/>
                </a:solidFill>
                <a:latin typeface="Arial" panose="020B0604020202020204" pitchFamily="34" charset="0"/>
                <a:cs typeface="Arial" panose="020B0604020202020204" pitchFamily="34" charset="0"/>
              </a:rPr>
              <a:t>I </a:t>
            </a:r>
            <a:r>
              <a:rPr lang="en-US" sz="1800" dirty="0">
                <a:solidFill>
                  <a:srgbClr val="FFFF00"/>
                </a:solidFill>
                <a:latin typeface="Arial" panose="020B0604020202020204" pitchFamily="34" charset="0"/>
                <a:cs typeface="Arial" panose="020B0604020202020204" pitchFamily="34" charset="0"/>
              </a:rPr>
              <a:t>will not engage in private communications with minors to include communications via text messaging, e-mail, phone, internet chat, on-line games or other forms of social media. </a:t>
            </a:r>
          </a:p>
          <a:p>
            <a:pPr>
              <a:spcBef>
                <a:spcPts val="0"/>
              </a:spcBef>
              <a:spcAft>
                <a:spcPts val="0"/>
              </a:spcAft>
              <a:buFont typeface="Wingdings" panose="05000000000000000000" pitchFamily="2" charset="2"/>
              <a:buChar char="v"/>
            </a:pPr>
            <a:r>
              <a:rPr lang="en-US" sz="1800" dirty="0" smtClean="0">
                <a:solidFill>
                  <a:srgbClr val="FFFF00"/>
                </a:solidFill>
                <a:latin typeface="Arial" panose="020B0604020202020204" pitchFamily="34" charset="0"/>
                <a:cs typeface="Arial" panose="020B0604020202020204" pitchFamily="34" charset="0"/>
              </a:rPr>
              <a:t>I </a:t>
            </a:r>
            <a:r>
              <a:rPr lang="en-US" sz="1800" dirty="0">
                <a:solidFill>
                  <a:srgbClr val="FFFF00"/>
                </a:solidFill>
                <a:latin typeface="Arial" panose="020B0604020202020204" pitchFamily="34" charset="0"/>
                <a:cs typeface="Arial" panose="020B0604020202020204" pitchFamily="34" charset="0"/>
              </a:rPr>
              <a:t>will not accept or give gifts to minors without the knowledge of their parents or guardians. </a:t>
            </a:r>
          </a:p>
          <a:p>
            <a:pPr>
              <a:spcBef>
                <a:spcPts val="0"/>
              </a:spcBef>
              <a:spcAft>
                <a:spcPts val="0"/>
              </a:spcAft>
              <a:buFont typeface="Wingdings" panose="05000000000000000000" pitchFamily="2" charset="2"/>
              <a:buChar char="v"/>
            </a:pPr>
            <a:r>
              <a:rPr lang="en-US" sz="1800" dirty="0" smtClean="0">
                <a:solidFill>
                  <a:srgbClr val="FFFF00"/>
                </a:solidFill>
                <a:latin typeface="Arial" panose="020B0604020202020204" pitchFamily="34" charset="0"/>
                <a:cs typeface="Arial" panose="020B0604020202020204" pitchFamily="34" charset="0"/>
              </a:rPr>
              <a:t>I </a:t>
            </a:r>
            <a:r>
              <a:rPr lang="en-US" sz="1800" dirty="0">
                <a:solidFill>
                  <a:srgbClr val="FFFF00"/>
                </a:solidFill>
                <a:latin typeface="Arial" panose="020B0604020202020204" pitchFamily="34" charset="0"/>
                <a:cs typeface="Arial" panose="020B0604020202020204" pitchFamily="34" charset="0"/>
              </a:rPr>
              <a:t>will not inflict any physical or emotional abuse on minors to include, but not limited to striking, humiliating, ridiculing, or degrading minors. </a:t>
            </a:r>
          </a:p>
          <a:p>
            <a:pPr>
              <a:spcBef>
                <a:spcPts val="0"/>
              </a:spcBef>
              <a:spcAft>
                <a:spcPts val="0"/>
              </a:spcAft>
              <a:buFont typeface="Wingdings" panose="05000000000000000000" pitchFamily="2" charset="2"/>
              <a:buChar char="v"/>
            </a:pPr>
            <a:r>
              <a:rPr lang="en-US" sz="1800" dirty="0" smtClean="0">
                <a:solidFill>
                  <a:srgbClr val="FFFF00"/>
                </a:solidFill>
                <a:latin typeface="Arial" panose="020B0604020202020204" pitchFamily="34" charset="0"/>
                <a:cs typeface="Arial" panose="020B0604020202020204" pitchFamily="34" charset="0"/>
              </a:rPr>
              <a:t>I </a:t>
            </a:r>
            <a:r>
              <a:rPr lang="en-US" sz="1800" dirty="0">
                <a:solidFill>
                  <a:srgbClr val="FFFF00"/>
                </a:solidFill>
                <a:latin typeface="Arial" panose="020B0604020202020204" pitchFamily="34" charset="0"/>
                <a:cs typeface="Arial" panose="020B0604020202020204" pitchFamily="34" charset="0"/>
              </a:rPr>
              <a:t>will not use, possess or be under the influence of alcohol or illegal drugs at any time while working with minors. </a:t>
            </a:r>
          </a:p>
          <a:p>
            <a:pPr>
              <a:spcBef>
                <a:spcPts val="0"/>
              </a:spcBef>
              <a:spcAft>
                <a:spcPts val="0"/>
              </a:spcAft>
              <a:buFont typeface="Wingdings" panose="05000000000000000000" pitchFamily="2" charset="2"/>
              <a:buChar char="v"/>
            </a:pPr>
            <a:r>
              <a:rPr lang="en-US" sz="1800" dirty="0" smtClean="0">
                <a:solidFill>
                  <a:srgbClr val="FFFF00"/>
                </a:solidFill>
                <a:latin typeface="Arial" panose="020B0604020202020204" pitchFamily="34" charset="0"/>
                <a:cs typeface="Arial" panose="020B0604020202020204" pitchFamily="34" charset="0"/>
              </a:rPr>
              <a:t>I </a:t>
            </a:r>
            <a:r>
              <a:rPr lang="en-US" sz="1800" dirty="0">
                <a:solidFill>
                  <a:srgbClr val="FFFF00"/>
                </a:solidFill>
                <a:latin typeface="Arial" panose="020B0604020202020204" pitchFamily="34" charset="0"/>
                <a:cs typeface="Arial" panose="020B0604020202020204" pitchFamily="34" charset="0"/>
              </a:rPr>
              <a:t>will not provide or knowingly allow minors to possess or consume alcohol, tobacco, or illegal drugs. </a:t>
            </a:r>
          </a:p>
          <a:p>
            <a:pPr>
              <a:spcBef>
                <a:spcPts val="0"/>
              </a:spcBef>
              <a:spcAft>
                <a:spcPts val="0"/>
              </a:spcAft>
              <a:buFont typeface="Wingdings" panose="05000000000000000000" pitchFamily="2" charset="2"/>
              <a:buChar char="v"/>
            </a:pPr>
            <a:r>
              <a:rPr lang="en-US" sz="1800" dirty="0" smtClean="0">
                <a:solidFill>
                  <a:srgbClr val="FFFF00"/>
                </a:solidFill>
                <a:latin typeface="Arial" panose="020B0604020202020204" pitchFamily="34" charset="0"/>
                <a:cs typeface="Arial" panose="020B0604020202020204" pitchFamily="34" charset="0"/>
              </a:rPr>
              <a:t>I </a:t>
            </a:r>
            <a:r>
              <a:rPr lang="en-US" sz="1800" dirty="0">
                <a:solidFill>
                  <a:srgbClr val="FFFF00"/>
                </a:solidFill>
                <a:latin typeface="Arial" panose="020B0604020202020204" pitchFamily="34" charset="0"/>
                <a:cs typeface="Arial" panose="020B0604020202020204" pitchFamily="34" charset="0"/>
              </a:rPr>
              <a:t>will not use profanity, vulgarity, or harassing language in the presence of minors at any time. </a:t>
            </a:r>
          </a:p>
          <a:p>
            <a:pPr>
              <a:spcBef>
                <a:spcPts val="0"/>
              </a:spcBef>
              <a:spcAft>
                <a:spcPts val="0"/>
              </a:spcAft>
              <a:buFont typeface="Wingdings" panose="05000000000000000000" pitchFamily="2" charset="2"/>
              <a:buChar char="v"/>
            </a:pPr>
            <a:r>
              <a:rPr lang="en-US" sz="1800" dirty="0" smtClean="0">
                <a:solidFill>
                  <a:srgbClr val="FFFF00"/>
                </a:solidFill>
                <a:latin typeface="Arial" panose="020B0604020202020204" pitchFamily="34" charset="0"/>
                <a:cs typeface="Arial" panose="020B0604020202020204" pitchFamily="34" charset="0"/>
              </a:rPr>
              <a:t>I </a:t>
            </a:r>
            <a:r>
              <a:rPr lang="en-US" sz="1800" dirty="0">
                <a:solidFill>
                  <a:srgbClr val="FFFF00"/>
                </a:solidFill>
                <a:latin typeface="Arial" panose="020B0604020202020204" pitchFamily="34" charset="0"/>
                <a:cs typeface="Arial" panose="020B0604020202020204" pitchFamily="34" charset="0"/>
              </a:rPr>
              <a:t>will not provide transportation to minors unless doing so is an acknowledged component of the program. When transporting minors, more than one volunteer or program staff must be present in the vehicle, except when multiple children/teens will be in the vehicle at all times through the transportation. </a:t>
            </a:r>
          </a:p>
          <a:p>
            <a:pPr>
              <a:buFont typeface="Wingdings" panose="05000000000000000000" pitchFamily="2" charset="2"/>
              <a:buChar char="v"/>
            </a:pPr>
            <a:endParaRPr lang="en-US" sz="1600" dirty="0">
              <a:solidFill>
                <a:srgbClr val="FFFF0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33927832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148" y="672663"/>
            <a:ext cx="9962767" cy="875716"/>
          </a:xfrm>
        </p:spPr>
        <p:txBody>
          <a:bodyPr>
            <a:normAutofit/>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Required forms </a:t>
            </a:r>
            <a:r>
              <a:rPr lang="en-US" sz="27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(contained in the policy)</a:t>
            </a:r>
            <a:endParaRPr lang="en-US" sz="27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1149" y="1618594"/>
            <a:ext cx="9962767" cy="5239406"/>
          </a:xfrm>
        </p:spPr>
        <p:txBody>
          <a:bodyPr/>
          <a:lstStyle/>
          <a:p>
            <a:pPr>
              <a:buFont typeface="Wingdings" panose="05000000000000000000" pitchFamily="2" charset="2"/>
              <a:buChar char="Ø"/>
            </a:pPr>
            <a:r>
              <a:rPr lang="en-US" dirty="0">
                <a:solidFill>
                  <a:srgbClr val="FFFF00"/>
                </a:solidFill>
                <a:latin typeface="Arial" panose="020B0604020202020204" pitchFamily="34" charset="0"/>
                <a:cs typeface="Arial" panose="020B0604020202020204" pitchFamily="34" charset="0"/>
              </a:rPr>
              <a:t>Authorization to Administer Medication Form </a:t>
            </a:r>
          </a:p>
          <a:p>
            <a:pPr>
              <a:buFont typeface="Wingdings" panose="05000000000000000000" pitchFamily="2" charset="2"/>
              <a:buChar char="Ø"/>
            </a:pPr>
            <a:r>
              <a:rPr lang="en-US" dirty="0" smtClean="0">
                <a:solidFill>
                  <a:srgbClr val="FFFF00"/>
                </a:solidFill>
                <a:latin typeface="Arial" panose="020B0604020202020204" pitchFamily="34" charset="0"/>
                <a:cs typeface="Arial" panose="020B0604020202020204" pitchFamily="34" charset="0"/>
              </a:rPr>
              <a:t>Volunteer </a:t>
            </a:r>
            <a:r>
              <a:rPr lang="en-US" dirty="0">
                <a:solidFill>
                  <a:srgbClr val="FFFF00"/>
                </a:solidFill>
                <a:latin typeface="Arial" panose="020B0604020202020204" pitchFamily="34" charset="0"/>
                <a:cs typeface="Arial" panose="020B0604020202020204" pitchFamily="34" charset="0"/>
              </a:rPr>
              <a:t>Registration Form </a:t>
            </a:r>
          </a:p>
          <a:p>
            <a:pPr>
              <a:buFont typeface="Wingdings" panose="05000000000000000000" pitchFamily="2" charset="2"/>
              <a:buChar char="Ø"/>
            </a:pPr>
            <a:r>
              <a:rPr lang="en-US" dirty="0" smtClean="0">
                <a:solidFill>
                  <a:srgbClr val="FFFF00"/>
                </a:solidFill>
                <a:latin typeface="Arial" panose="020B0604020202020204" pitchFamily="34" charset="0"/>
                <a:cs typeface="Arial" panose="020B0604020202020204" pitchFamily="34" charset="0"/>
              </a:rPr>
              <a:t>Pick </a:t>
            </a:r>
            <a:r>
              <a:rPr lang="en-US" dirty="0">
                <a:solidFill>
                  <a:srgbClr val="FFFF00"/>
                </a:solidFill>
                <a:latin typeface="Arial" panose="020B0604020202020204" pitchFamily="34" charset="0"/>
                <a:cs typeface="Arial" panose="020B0604020202020204" pitchFamily="34" charset="0"/>
              </a:rPr>
              <a:t>Up Authorization Form </a:t>
            </a:r>
          </a:p>
          <a:p>
            <a:pPr>
              <a:buFont typeface="Wingdings" panose="05000000000000000000" pitchFamily="2" charset="2"/>
              <a:buChar char="Ø"/>
            </a:pPr>
            <a:r>
              <a:rPr lang="en-US" dirty="0" smtClean="0">
                <a:solidFill>
                  <a:srgbClr val="FFFF00"/>
                </a:solidFill>
                <a:latin typeface="Arial" panose="020B0604020202020204" pitchFamily="34" charset="0"/>
                <a:cs typeface="Arial" panose="020B0604020202020204" pitchFamily="34" charset="0"/>
              </a:rPr>
              <a:t>Medical </a:t>
            </a:r>
            <a:r>
              <a:rPr lang="en-US" dirty="0">
                <a:solidFill>
                  <a:srgbClr val="FFFF00"/>
                </a:solidFill>
                <a:latin typeface="Arial" panose="020B0604020202020204" pitchFamily="34" charset="0"/>
                <a:cs typeface="Arial" panose="020B0604020202020204" pitchFamily="34" charset="0"/>
              </a:rPr>
              <a:t>Information &amp; Authorization Form </a:t>
            </a:r>
          </a:p>
          <a:p>
            <a:pPr>
              <a:buFont typeface="Wingdings" panose="05000000000000000000" pitchFamily="2" charset="2"/>
              <a:buChar char="Ø"/>
            </a:pPr>
            <a:r>
              <a:rPr lang="en-US" dirty="0" smtClean="0">
                <a:solidFill>
                  <a:srgbClr val="FFFF00"/>
                </a:solidFill>
                <a:latin typeface="Arial" panose="020B0604020202020204" pitchFamily="34" charset="0"/>
                <a:cs typeface="Arial" panose="020B0604020202020204" pitchFamily="34" charset="0"/>
              </a:rPr>
              <a:t>Media </a:t>
            </a:r>
            <a:r>
              <a:rPr lang="en-US" dirty="0">
                <a:solidFill>
                  <a:srgbClr val="FFFF00"/>
                </a:solidFill>
                <a:latin typeface="Arial" panose="020B0604020202020204" pitchFamily="34" charset="0"/>
                <a:cs typeface="Arial" panose="020B0604020202020204" pitchFamily="34" charset="0"/>
              </a:rPr>
              <a:t>Release Form </a:t>
            </a:r>
          </a:p>
          <a:p>
            <a:pPr>
              <a:buFont typeface="Wingdings" panose="05000000000000000000" pitchFamily="2" charset="2"/>
              <a:buChar char="Ø"/>
            </a:pPr>
            <a:r>
              <a:rPr lang="en-US" dirty="0" smtClean="0">
                <a:solidFill>
                  <a:srgbClr val="FFFF00"/>
                </a:solidFill>
                <a:latin typeface="Arial" panose="020B0604020202020204" pitchFamily="34" charset="0"/>
                <a:cs typeface="Arial" panose="020B0604020202020204" pitchFamily="34" charset="0"/>
              </a:rPr>
              <a:t>Staff </a:t>
            </a:r>
            <a:r>
              <a:rPr lang="en-US" dirty="0">
                <a:solidFill>
                  <a:srgbClr val="FFFF00"/>
                </a:solidFill>
                <a:latin typeface="Arial" panose="020B0604020202020204" pitchFamily="34" charset="0"/>
                <a:cs typeface="Arial" panose="020B0604020202020204" pitchFamily="34" charset="0"/>
              </a:rPr>
              <a:t>&amp; Volunteer Code of Conduct </a:t>
            </a:r>
          </a:p>
          <a:p>
            <a:pPr>
              <a:buFont typeface="Wingdings" panose="05000000000000000000" pitchFamily="2" charset="2"/>
              <a:buChar char="Ø"/>
            </a:pPr>
            <a:r>
              <a:rPr lang="en-US" dirty="0" smtClean="0">
                <a:solidFill>
                  <a:srgbClr val="FFFF00"/>
                </a:solidFill>
                <a:latin typeface="Arial" panose="020B0604020202020204" pitchFamily="34" charset="0"/>
                <a:cs typeface="Arial" panose="020B0604020202020204" pitchFamily="34" charset="0"/>
              </a:rPr>
              <a:t>Youth </a:t>
            </a:r>
            <a:r>
              <a:rPr lang="en-US" dirty="0">
                <a:solidFill>
                  <a:srgbClr val="FFFF00"/>
                </a:solidFill>
                <a:latin typeface="Arial" panose="020B0604020202020204" pitchFamily="34" charset="0"/>
                <a:cs typeface="Arial" panose="020B0604020202020204" pitchFamily="34" charset="0"/>
              </a:rPr>
              <a:t>Program for Minors Check List </a:t>
            </a:r>
          </a:p>
          <a:p>
            <a:pPr>
              <a:buFont typeface="Wingdings" panose="05000000000000000000" pitchFamily="2" charset="2"/>
              <a:buChar char="Ø"/>
            </a:pPr>
            <a:r>
              <a:rPr lang="en-US" dirty="0" smtClean="0">
                <a:solidFill>
                  <a:srgbClr val="FFFF00"/>
                </a:solidFill>
                <a:latin typeface="Arial" panose="020B0604020202020204" pitchFamily="34" charset="0"/>
                <a:cs typeface="Arial" panose="020B0604020202020204" pitchFamily="34" charset="0"/>
              </a:rPr>
              <a:t>Participant </a:t>
            </a:r>
            <a:r>
              <a:rPr lang="en-US" dirty="0">
                <a:solidFill>
                  <a:srgbClr val="FFFF00"/>
                </a:solidFill>
                <a:latin typeface="Arial" panose="020B0604020202020204" pitchFamily="34" charset="0"/>
                <a:cs typeface="Arial" panose="020B0604020202020204" pitchFamily="34" charset="0"/>
              </a:rPr>
              <a:t>Conduct Agreement Form</a:t>
            </a:r>
          </a:p>
          <a:p>
            <a:pPr>
              <a:buFont typeface="Wingdings" panose="05000000000000000000" pitchFamily="2" charset="2"/>
              <a:buChar char="Ø"/>
            </a:pPr>
            <a:r>
              <a:rPr lang="en-US" dirty="0" smtClean="0">
                <a:solidFill>
                  <a:srgbClr val="FFFF00"/>
                </a:solidFill>
                <a:latin typeface="Arial" panose="020B0604020202020204" pitchFamily="34" charset="0"/>
                <a:cs typeface="Arial" panose="020B0604020202020204" pitchFamily="34" charset="0"/>
              </a:rPr>
              <a:t>Background </a:t>
            </a:r>
            <a:r>
              <a:rPr lang="en-US" dirty="0">
                <a:solidFill>
                  <a:srgbClr val="FFFF00"/>
                </a:solidFill>
                <a:latin typeface="Arial" panose="020B0604020202020204" pitchFamily="34" charset="0"/>
                <a:cs typeface="Arial" panose="020B0604020202020204" pitchFamily="34" charset="0"/>
              </a:rPr>
              <a:t>Investigation Consent Form</a:t>
            </a:r>
          </a:p>
          <a:p>
            <a:pPr>
              <a:buFont typeface="Wingdings" panose="05000000000000000000" pitchFamily="2" charset="2"/>
              <a:buChar char="Ø"/>
            </a:pPr>
            <a:r>
              <a:rPr lang="en-US" dirty="0" smtClean="0">
                <a:solidFill>
                  <a:srgbClr val="FFFF00"/>
                </a:solidFill>
                <a:latin typeface="Arial" panose="020B0604020202020204" pitchFamily="34" charset="0"/>
                <a:cs typeface="Arial" panose="020B0604020202020204" pitchFamily="34" charset="0"/>
              </a:rPr>
              <a:t>Participation </a:t>
            </a:r>
            <a:r>
              <a:rPr lang="en-US" dirty="0">
                <a:solidFill>
                  <a:srgbClr val="FFFF00"/>
                </a:solidFill>
                <a:latin typeface="Arial" panose="020B0604020202020204" pitchFamily="34" charset="0"/>
                <a:cs typeface="Arial" panose="020B0604020202020204" pitchFamily="34" charset="0"/>
              </a:rPr>
              <a:t>Agreement and Waiver Form</a:t>
            </a:r>
          </a:p>
          <a:p>
            <a:pPr>
              <a:buFont typeface="Wingdings" panose="05000000000000000000" pitchFamily="2" charset="2"/>
              <a:buChar char="Ø"/>
            </a:pPr>
            <a:r>
              <a:rPr lang="en-US" dirty="0" smtClean="0">
                <a:solidFill>
                  <a:srgbClr val="FFFF00"/>
                </a:solidFill>
                <a:latin typeface="Arial" panose="020B0604020202020204" pitchFamily="34" charset="0"/>
                <a:cs typeface="Arial" panose="020B0604020202020204" pitchFamily="34" charset="0"/>
              </a:rPr>
              <a:t>Minors </a:t>
            </a:r>
            <a:r>
              <a:rPr lang="en-US" dirty="0">
                <a:solidFill>
                  <a:srgbClr val="FFFF00"/>
                </a:solidFill>
                <a:latin typeface="Arial" panose="020B0604020202020204" pitchFamily="34" charset="0"/>
                <a:cs typeface="Arial" panose="020B0604020202020204" pitchFamily="34" charset="0"/>
              </a:rPr>
              <a:t>on Campus Criminal Background Screening Decision Matrix</a:t>
            </a:r>
          </a:p>
          <a:p>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50891"/>
            <a:ext cx="966234" cy="1647496"/>
          </a:xfrm>
          <a:prstGeom prst="rect">
            <a:avLst/>
          </a:prstGeom>
        </p:spPr>
      </p:pic>
    </p:spTree>
    <p:extLst>
      <p:ext uri="{BB962C8B-B14F-4D97-AF65-F5344CB8AC3E}">
        <p14:creationId xmlns:p14="http://schemas.microsoft.com/office/powerpoint/2010/main" val="37191855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96156"/>
            <a:ext cx="8534400" cy="932217"/>
          </a:xfrm>
        </p:spPr>
        <p:txBody>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SCOPE….</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4212" y="1424924"/>
            <a:ext cx="9134702" cy="4972124"/>
          </a:xfrm>
        </p:spPr>
        <p:txBody>
          <a:bodyPr>
            <a:normAutofit/>
          </a:bodyPr>
          <a:lstStyle/>
          <a:p>
            <a:r>
              <a:rPr lang="en-US" sz="2800" dirty="0" smtClean="0">
                <a:solidFill>
                  <a:srgbClr val="FFFF00"/>
                </a:solidFill>
                <a:latin typeface="Arial" panose="020B0604020202020204" pitchFamily="34" charset="0"/>
                <a:cs typeface="Arial" panose="020B0604020202020204" pitchFamily="34" charset="0"/>
              </a:rPr>
              <a:t> Minors </a:t>
            </a:r>
            <a:r>
              <a:rPr lang="en-US" sz="2800" dirty="0">
                <a:solidFill>
                  <a:srgbClr val="FFFF00"/>
                </a:solidFill>
                <a:latin typeface="Arial" panose="020B0604020202020204" pitchFamily="34" charset="0"/>
                <a:cs typeface="Arial" panose="020B0604020202020204" pitchFamily="34" charset="0"/>
              </a:rPr>
              <a:t>Participating in a Dalton State Program</a:t>
            </a:r>
          </a:p>
          <a:p>
            <a:r>
              <a:rPr lang="en-US" sz="2800" dirty="0" smtClean="0">
                <a:solidFill>
                  <a:srgbClr val="FFFF00"/>
                </a:solidFill>
                <a:latin typeface="Arial" panose="020B0604020202020204" pitchFamily="34" charset="0"/>
                <a:cs typeface="Arial" panose="020B0604020202020204" pitchFamily="34" charset="0"/>
              </a:rPr>
              <a:t> Minors </a:t>
            </a:r>
            <a:r>
              <a:rPr lang="en-US" sz="2800" dirty="0">
                <a:solidFill>
                  <a:srgbClr val="FFFF00"/>
                </a:solidFill>
                <a:latin typeface="Arial" panose="020B0604020202020204" pitchFamily="34" charset="0"/>
                <a:cs typeface="Arial" panose="020B0604020202020204" pitchFamily="34" charset="0"/>
              </a:rPr>
              <a:t>Participating in a Third Party Program </a:t>
            </a:r>
            <a:r>
              <a:rPr lang="en-US" sz="2800" dirty="0" smtClean="0">
                <a:solidFill>
                  <a:srgbClr val="FFFF00"/>
                </a:solidFill>
                <a:latin typeface="Arial" panose="020B0604020202020204" pitchFamily="34" charset="0"/>
                <a:cs typeface="Arial" panose="020B0604020202020204" pitchFamily="34" charset="0"/>
              </a:rPr>
              <a:t>on</a:t>
            </a:r>
          </a:p>
          <a:p>
            <a:pPr marL="0" indent="0">
              <a:buNone/>
            </a:pPr>
            <a:r>
              <a:rPr lang="en-US" sz="2800" dirty="0">
                <a:solidFill>
                  <a:srgbClr val="FFFF00"/>
                </a:solidFill>
                <a:latin typeface="Arial" panose="020B0604020202020204" pitchFamily="34" charset="0"/>
                <a:cs typeface="Arial" panose="020B0604020202020204" pitchFamily="34" charset="0"/>
              </a:rPr>
              <a:t> </a:t>
            </a:r>
            <a:r>
              <a:rPr lang="en-US" sz="2800" dirty="0" smtClean="0">
                <a:solidFill>
                  <a:srgbClr val="FFFF00"/>
                </a:solidFill>
                <a:latin typeface="Arial" panose="020B0604020202020204" pitchFamily="34" charset="0"/>
                <a:cs typeface="Arial" panose="020B0604020202020204" pitchFamily="34" charset="0"/>
              </a:rPr>
              <a:t>   </a:t>
            </a:r>
            <a:r>
              <a:rPr lang="en-US" sz="2800" dirty="0" smtClean="0">
                <a:solidFill>
                  <a:srgbClr val="FFFF00"/>
                </a:solidFill>
                <a:latin typeface="Arial" panose="020B0604020202020204" pitchFamily="34" charset="0"/>
                <a:cs typeface="Arial" panose="020B0604020202020204" pitchFamily="34" charset="0"/>
              </a:rPr>
              <a:t>Dalton </a:t>
            </a:r>
            <a:r>
              <a:rPr lang="en-US" sz="2800" dirty="0">
                <a:solidFill>
                  <a:srgbClr val="FFFF00"/>
                </a:solidFill>
                <a:latin typeface="Arial" panose="020B0604020202020204" pitchFamily="34" charset="0"/>
                <a:cs typeface="Arial" panose="020B0604020202020204" pitchFamily="34" charset="0"/>
              </a:rPr>
              <a:t>State’s Campus</a:t>
            </a:r>
          </a:p>
          <a:p>
            <a:r>
              <a:rPr lang="en-US" sz="2800" dirty="0" smtClean="0">
                <a:solidFill>
                  <a:srgbClr val="FFFF00"/>
                </a:solidFill>
                <a:latin typeface="Arial" panose="020B0604020202020204" pitchFamily="34" charset="0"/>
                <a:cs typeface="Arial" panose="020B0604020202020204" pitchFamily="34" charset="0"/>
              </a:rPr>
              <a:t> Minors </a:t>
            </a:r>
            <a:r>
              <a:rPr lang="en-US" sz="2800" dirty="0">
                <a:solidFill>
                  <a:srgbClr val="FFFF00"/>
                </a:solidFill>
                <a:latin typeface="Arial" panose="020B0604020202020204" pitchFamily="34" charset="0"/>
                <a:cs typeface="Arial" panose="020B0604020202020204" pitchFamily="34" charset="0"/>
              </a:rPr>
              <a:t>Not Participating in a Dalton State or a </a:t>
            </a:r>
            <a:r>
              <a:rPr lang="en-US" sz="2800" dirty="0" smtClean="0">
                <a:solidFill>
                  <a:srgbClr val="FFFF00"/>
                </a:solidFill>
                <a:latin typeface="Arial" panose="020B0604020202020204" pitchFamily="34" charset="0"/>
                <a:cs typeface="Arial" panose="020B0604020202020204" pitchFamily="34" charset="0"/>
              </a:rPr>
              <a:t>Third</a:t>
            </a:r>
          </a:p>
          <a:p>
            <a:pPr marL="0" indent="0">
              <a:buNone/>
            </a:pPr>
            <a:r>
              <a:rPr lang="en-US" sz="2800" dirty="0" smtClean="0">
                <a:solidFill>
                  <a:srgbClr val="FFFF00"/>
                </a:solidFill>
                <a:latin typeface="Arial" panose="020B0604020202020204" pitchFamily="34" charset="0"/>
                <a:cs typeface="Arial" panose="020B0604020202020204" pitchFamily="34" charset="0"/>
              </a:rPr>
              <a:t>    Party </a:t>
            </a:r>
            <a:r>
              <a:rPr lang="en-US" sz="2800" dirty="0">
                <a:solidFill>
                  <a:srgbClr val="FFFF00"/>
                </a:solidFill>
                <a:latin typeface="Arial" panose="020B0604020202020204" pitchFamily="34" charset="0"/>
                <a:cs typeface="Arial" panose="020B0604020202020204" pitchFamily="34" charset="0"/>
              </a:rPr>
              <a:t>Program</a:t>
            </a:r>
          </a:p>
          <a:p>
            <a:r>
              <a:rPr lang="en-US" sz="2800" dirty="0" smtClean="0">
                <a:solidFill>
                  <a:srgbClr val="FFFF00"/>
                </a:solidFill>
                <a:latin typeface="Arial" panose="020B0604020202020204" pitchFamily="34" charset="0"/>
                <a:cs typeface="Arial" panose="020B0604020202020204" pitchFamily="34" charset="0"/>
              </a:rPr>
              <a:t> Exceptions </a:t>
            </a:r>
            <a:r>
              <a:rPr lang="en-US" sz="2800" dirty="0">
                <a:solidFill>
                  <a:srgbClr val="FFFF00"/>
                </a:solidFill>
                <a:latin typeface="Arial" panose="020B0604020202020204" pitchFamily="34" charset="0"/>
                <a:cs typeface="Arial" panose="020B0604020202020204" pitchFamily="34" charset="0"/>
              </a:rPr>
              <a:t>to Activities that Involve Minors</a:t>
            </a:r>
          </a:p>
          <a:p>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0676561" y="696156"/>
            <a:ext cx="969348" cy="1652159"/>
          </a:xfrm>
          <a:prstGeom prst="rect">
            <a:avLst/>
          </a:prstGeom>
        </p:spPr>
      </p:pic>
    </p:spTree>
    <p:extLst>
      <p:ext uri="{BB962C8B-B14F-4D97-AF65-F5344CB8AC3E}">
        <p14:creationId xmlns:p14="http://schemas.microsoft.com/office/powerpoint/2010/main" val="23404439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149" y="672663"/>
            <a:ext cx="8534400" cy="875716"/>
          </a:xfrm>
        </p:spPr>
        <p:txBody>
          <a:bodyPr>
            <a:normAutofit/>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Review </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1149" y="1548379"/>
            <a:ext cx="9962767" cy="5309621"/>
          </a:xfrm>
        </p:spPr>
        <p:txBody>
          <a:bodyPr>
            <a:normAutofit fontScale="92500" lnSpcReduction="10000"/>
          </a:bodyPr>
          <a:lstStyle/>
          <a:p>
            <a:pPr marL="0" indent="0">
              <a:buNone/>
            </a:pPr>
            <a:endParaRPr lang="en-US" dirty="0" smtClean="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smtClean="0">
                <a:solidFill>
                  <a:srgbClr val="FFFF00"/>
                </a:solidFill>
                <a:latin typeface="Arial" panose="020B0604020202020204" pitchFamily="34" charset="0"/>
                <a:cs typeface="Arial" panose="020B0604020202020204" pitchFamily="34" charset="0"/>
              </a:rPr>
              <a:t>To reserve a facility for a program, submit a request and compete a facility use agreement.</a:t>
            </a:r>
          </a:p>
          <a:p>
            <a:pPr lvl="1"/>
            <a:r>
              <a:rPr lang="en-US" dirty="0">
                <a:solidFill>
                  <a:srgbClr val="FFFF00"/>
                </a:solidFill>
                <a:latin typeface="Arial" panose="020B0604020202020204" pitchFamily="34" charset="0"/>
                <a:cs typeface="Arial" panose="020B0604020202020204" pitchFamily="34" charset="0"/>
              </a:rPr>
              <a:t>	</a:t>
            </a:r>
            <a:r>
              <a:rPr lang="en-US" dirty="0">
                <a:solidFill>
                  <a:srgbClr val="FFFF00"/>
                </a:solidFill>
              </a:rPr>
              <a:t>The link for internal DSC requesters:</a:t>
            </a:r>
          </a:p>
          <a:p>
            <a:pPr marL="914400" lvl="2" indent="0">
              <a:buNone/>
            </a:pPr>
            <a:r>
              <a:rPr lang="en-US" dirty="0" smtClean="0">
                <a:solidFill>
                  <a:schemeClr val="tx1"/>
                </a:solidFill>
                <a:effectLst>
                  <a:outerShdw blurRad="38100" dist="38100" dir="2700000" algn="tl">
                    <a:srgbClr val="000000">
                      <a:alpha val="43137"/>
                    </a:srgbClr>
                  </a:outerShdw>
                </a:effectLst>
              </a:rPr>
              <a:t>http</a:t>
            </a:r>
            <a:r>
              <a:rPr lang="en-US" dirty="0">
                <a:solidFill>
                  <a:schemeClr val="tx1"/>
                </a:solidFill>
                <a:effectLst>
                  <a:outerShdw blurRad="38100" dist="38100" dir="2700000" algn="tl">
                    <a:srgbClr val="000000">
                      <a:alpha val="43137"/>
                    </a:srgbClr>
                  </a:outerShdw>
                </a:effectLst>
              </a:rPr>
              <a:t>://www.myschoolbuilding.com/myschoolbuilding/myschedulenew_wiz1.asp?acctnum=517595529</a:t>
            </a:r>
          </a:p>
          <a:p>
            <a:pPr lvl="1"/>
            <a:r>
              <a:rPr lang="en-US" dirty="0">
                <a:solidFill>
                  <a:srgbClr val="FFFF00"/>
                </a:solidFill>
              </a:rPr>
              <a:t> </a:t>
            </a:r>
            <a:r>
              <a:rPr lang="en-US" dirty="0" smtClean="0">
                <a:solidFill>
                  <a:srgbClr val="FFFF00"/>
                </a:solidFill>
              </a:rPr>
              <a:t>The </a:t>
            </a:r>
            <a:r>
              <a:rPr lang="en-US" dirty="0">
                <a:solidFill>
                  <a:srgbClr val="FFFF00"/>
                </a:solidFill>
              </a:rPr>
              <a:t>link for external, community requesters:</a:t>
            </a:r>
          </a:p>
          <a:p>
            <a:pPr marL="914400" lvl="2" indent="0">
              <a:buNone/>
            </a:pPr>
            <a:r>
              <a:rPr lang="en-US" dirty="0" smtClean="0">
                <a:solidFill>
                  <a:schemeClr val="tx1"/>
                </a:solidFill>
                <a:effectLst>
                  <a:outerShdw blurRad="38100" dist="38100" dir="2700000" algn="tl">
                    <a:srgbClr val="000000">
                      <a:alpha val="43137"/>
                    </a:srgbClr>
                  </a:outerShdw>
                </a:effectLst>
              </a:rPr>
              <a:t>http</a:t>
            </a:r>
            <a:r>
              <a:rPr lang="en-US" dirty="0">
                <a:solidFill>
                  <a:schemeClr val="tx1"/>
                </a:solidFill>
                <a:effectLst>
                  <a:outerShdw blurRad="38100" dist="38100" dir="2700000" algn="tl">
                    <a:srgbClr val="000000">
                      <a:alpha val="43137"/>
                    </a:srgbClr>
                  </a:outerShdw>
                </a:effectLst>
              </a:rPr>
              <a:t>://www.communityuse.com/default.asp?acctnum=517595529</a:t>
            </a:r>
          </a:p>
          <a:p>
            <a:pPr marL="457200" lvl="1" indent="0">
              <a:buNone/>
            </a:pPr>
            <a:r>
              <a:rPr lang="en-US" dirty="0" smtClean="0">
                <a:solidFill>
                  <a:srgbClr val="FFFF00"/>
                </a:solidFill>
              </a:rPr>
              <a:t>	</a:t>
            </a:r>
            <a:r>
              <a:rPr lang="en-US" dirty="0" smtClean="0">
                <a:solidFill>
                  <a:srgbClr val="FFFF00"/>
                </a:solidFill>
                <a:latin typeface="Arial" panose="020B0604020202020204" pitchFamily="34" charset="0"/>
                <a:cs typeface="Arial" panose="020B0604020202020204" pitchFamily="34" charset="0"/>
              </a:rPr>
              <a:t>(Contact: Phyllis </a:t>
            </a:r>
            <a:r>
              <a:rPr lang="en-US" dirty="0" smtClean="0">
                <a:solidFill>
                  <a:srgbClr val="FFFF00"/>
                </a:solidFill>
                <a:latin typeface="Arial" panose="020B0604020202020204" pitchFamily="34" charset="0"/>
                <a:cs typeface="Arial" panose="020B0604020202020204" pitchFamily="34" charset="0"/>
              </a:rPr>
              <a:t>Jordan, </a:t>
            </a:r>
            <a:r>
              <a:rPr lang="en-US"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2"/>
              </a:rPr>
              <a:t>pjordan@daltonstate.edu</a:t>
            </a:r>
            <a:r>
              <a:rPr lang="en-US"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dirty="0" smtClean="0">
                <a:solidFill>
                  <a:srgbClr val="FFFF00"/>
                </a:solidFill>
                <a:latin typeface="Arial" panose="020B0604020202020204" pitchFamily="34" charset="0"/>
                <a:cs typeface="Arial" panose="020B0604020202020204" pitchFamily="34" charset="0"/>
              </a:rPr>
              <a:t>706-272-4493</a:t>
            </a:r>
            <a:r>
              <a:rPr lang="en-US" dirty="0" smtClean="0">
                <a:solidFill>
                  <a:srgbClr val="FFFF00"/>
                </a:solidFill>
                <a:latin typeface="Arial" panose="020B0604020202020204" pitchFamily="34" charset="0"/>
                <a:cs typeface="Arial" panose="020B0604020202020204" pitchFamily="34" charset="0"/>
              </a:rPr>
              <a:t>)</a:t>
            </a:r>
          </a:p>
          <a:p>
            <a:pPr>
              <a:buFont typeface="Wingdings" panose="05000000000000000000" pitchFamily="2" charset="2"/>
              <a:buChar char="Ø"/>
            </a:pPr>
            <a:r>
              <a:rPr lang="en-US" dirty="0" smtClean="0">
                <a:solidFill>
                  <a:srgbClr val="FFFF00"/>
                </a:solidFill>
                <a:latin typeface="Arial" panose="020B0604020202020204" pitchFamily="34" charset="0"/>
                <a:cs typeface="Arial" panose="020B0604020202020204" pitchFamily="34" charset="0"/>
              </a:rPr>
              <a:t>Any </a:t>
            </a:r>
            <a:r>
              <a:rPr lang="en-US" dirty="0" smtClean="0">
                <a:solidFill>
                  <a:srgbClr val="FFFF00"/>
                </a:solidFill>
                <a:latin typeface="Arial" panose="020B0604020202020204" pitchFamily="34" charset="0"/>
                <a:cs typeface="Arial" panose="020B0604020202020204" pitchFamily="34" charset="0"/>
              </a:rPr>
              <a:t>program involving minors (under the age of 18) and either sponsored by Dalton State or held on the Dalton State Campus, must complete the appropriate minors on campus policy forms and training and send them to Risk Management for approval.</a:t>
            </a:r>
          </a:p>
          <a:p>
            <a:pPr marL="457200" lvl="1" indent="0">
              <a:buNone/>
            </a:pPr>
            <a:r>
              <a:rPr lang="en-US" dirty="0">
                <a:solidFill>
                  <a:srgbClr val="FFFF00"/>
                </a:solidFill>
                <a:latin typeface="Arial" panose="020B0604020202020204" pitchFamily="34" charset="0"/>
                <a:cs typeface="Arial" panose="020B0604020202020204" pitchFamily="34" charset="0"/>
              </a:rPr>
              <a:t>	</a:t>
            </a:r>
            <a:r>
              <a:rPr lang="en-US" dirty="0" smtClean="0">
                <a:solidFill>
                  <a:srgbClr val="FFFF00"/>
                </a:solidFill>
                <a:latin typeface="Arial" panose="020B0604020202020204" pitchFamily="34" charset="0"/>
                <a:cs typeface="Arial" panose="020B0604020202020204" pitchFamily="34" charset="0"/>
              </a:rPr>
              <a:t>(Paul </a:t>
            </a:r>
            <a:r>
              <a:rPr lang="en-US" dirty="0" smtClean="0">
                <a:solidFill>
                  <a:srgbClr val="FFFF00"/>
                </a:solidFill>
                <a:latin typeface="Arial" panose="020B0604020202020204" pitchFamily="34" charset="0"/>
                <a:cs typeface="Arial" panose="020B0604020202020204" pitchFamily="34" charset="0"/>
              </a:rPr>
              <a:t>Tate, </a:t>
            </a:r>
            <a:r>
              <a:rPr lang="en-US"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3"/>
              </a:rPr>
              <a:t>prtate@daltonstate.edu</a:t>
            </a:r>
            <a:r>
              <a:rPr lang="en-US"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dirty="0" smtClean="0">
                <a:solidFill>
                  <a:srgbClr val="FFFF00"/>
                </a:solidFill>
                <a:latin typeface="Arial" panose="020B0604020202020204" pitchFamily="34" charset="0"/>
                <a:cs typeface="Arial" panose="020B0604020202020204" pitchFamily="34" charset="0"/>
              </a:rPr>
              <a:t>706-272-4463</a:t>
            </a:r>
            <a:r>
              <a:rPr lang="en-US" dirty="0" smtClean="0">
                <a:solidFill>
                  <a:srgbClr val="FFFF00"/>
                </a:solidFill>
                <a:latin typeface="Arial" panose="020B0604020202020204" pitchFamily="34" charset="0"/>
                <a:cs typeface="Arial" panose="020B0604020202020204" pitchFamily="34" charset="0"/>
              </a:rPr>
              <a:t>)</a:t>
            </a:r>
          </a:p>
          <a:p>
            <a:pPr>
              <a:buFont typeface="Wingdings" panose="05000000000000000000" pitchFamily="2" charset="2"/>
              <a:buChar char="Ø"/>
            </a:pPr>
            <a:r>
              <a:rPr lang="en-US" dirty="0" smtClean="0">
                <a:solidFill>
                  <a:srgbClr val="FFFF00"/>
                </a:solidFill>
                <a:latin typeface="Arial" panose="020B0604020202020204" pitchFamily="34" charset="0"/>
                <a:cs typeface="Arial" panose="020B0604020202020204" pitchFamily="34" charset="0"/>
              </a:rPr>
              <a:t>All volunteers, employees, or students participating in the program must complete the required training and paperwork as specified by the minors on campus policy.  </a:t>
            </a:r>
          </a:p>
          <a:p>
            <a:pPr marL="0" indent="0">
              <a:buNone/>
            </a:pPr>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35614936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486" y="1566625"/>
            <a:ext cx="5644056" cy="1507067"/>
          </a:xfrm>
        </p:spPr>
        <p:txBody>
          <a:bodyPr>
            <a:normAutofit/>
          </a:bodyPr>
          <a:lstStyle/>
          <a:p>
            <a:pPr algn="ctr"/>
            <a:r>
              <a:rPr lang="en-US" sz="5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Questions ???</a:t>
            </a:r>
            <a:endParaRPr lang="en-US" sz="5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
        <p:nvSpPr>
          <p:cNvPr id="3" name="TextBox 2"/>
          <p:cNvSpPr txBox="1"/>
          <p:nvPr/>
        </p:nvSpPr>
        <p:spPr>
          <a:xfrm>
            <a:off x="609601" y="3947387"/>
            <a:ext cx="11582400" cy="2677656"/>
          </a:xfrm>
          <a:prstGeom prst="rect">
            <a:avLst/>
          </a:prstGeom>
          <a:noFill/>
        </p:spPr>
        <p:txBody>
          <a:bodyPr wrap="square" rtlCol="0">
            <a:spAutoFit/>
          </a:bodyPr>
          <a:lstStyle/>
          <a:p>
            <a:r>
              <a:rPr lang="en-US" sz="2400" dirty="0" smtClean="0">
                <a:solidFill>
                  <a:srgbClr val="FFFF00"/>
                </a:solidFill>
              </a:rPr>
              <a:t>Point of Contact:  Paul Tate</a:t>
            </a:r>
          </a:p>
          <a:p>
            <a:r>
              <a:rPr lang="en-US" sz="2400" dirty="0">
                <a:solidFill>
                  <a:srgbClr val="FFFF00"/>
                </a:solidFill>
              </a:rPr>
              <a:t>	</a:t>
            </a:r>
            <a:r>
              <a:rPr lang="en-US" sz="2400" dirty="0" smtClean="0">
                <a:solidFill>
                  <a:srgbClr val="FFFF00"/>
                </a:solidFill>
              </a:rPr>
              <a:t>					706-272-4463</a:t>
            </a:r>
          </a:p>
          <a:p>
            <a:r>
              <a:rPr lang="en-US" sz="2400" dirty="0" smtClean="0">
                <a:solidFill>
                  <a:srgbClr val="FFFF00"/>
                </a:solidFill>
              </a:rPr>
              <a:t>						</a:t>
            </a:r>
            <a:r>
              <a:rPr lang="en-US" sz="2400" dirty="0" smtClean="0">
                <a:effectLst>
                  <a:outerShdw blurRad="38100" dist="38100" dir="2700000" algn="tl">
                    <a:srgbClr val="000000">
                      <a:alpha val="43137"/>
                    </a:srgbClr>
                  </a:outerShdw>
                </a:effectLst>
                <a:hlinkClick r:id="rId3"/>
              </a:rPr>
              <a:t>prtate@daltonstate.edu</a:t>
            </a:r>
            <a:endParaRPr lang="en-US" sz="2400" dirty="0" smtClean="0">
              <a:effectLst>
                <a:outerShdw blurRad="38100" dist="38100" dir="2700000" algn="tl">
                  <a:srgbClr val="000000">
                    <a:alpha val="43137"/>
                  </a:srgbClr>
                </a:outerShdw>
              </a:effectLst>
            </a:endParaRPr>
          </a:p>
          <a:p>
            <a:endParaRPr lang="en-US" sz="2400" dirty="0" smtClean="0">
              <a:effectLst>
                <a:outerShdw blurRad="38100" dist="38100" dir="2700000" algn="tl">
                  <a:srgbClr val="000000">
                    <a:alpha val="43137"/>
                  </a:srgbClr>
                </a:outerShdw>
              </a:effectLst>
            </a:endParaRPr>
          </a:p>
          <a:p>
            <a:r>
              <a:rPr lang="en-US" sz="2400" dirty="0">
                <a:effectLst>
                  <a:outerShdw blurRad="38100" dist="38100" dir="2700000" algn="tl">
                    <a:srgbClr val="000000">
                      <a:alpha val="43137"/>
                    </a:srgbClr>
                  </a:outerShdw>
                </a:effectLst>
                <a:hlinkClick r:id="rId4"/>
              </a:rPr>
              <a:t>http://</a:t>
            </a:r>
            <a:r>
              <a:rPr lang="en-US" sz="2400" dirty="0" smtClean="0">
                <a:effectLst>
                  <a:outerShdw blurRad="38100" dist="38100" dir="2700000" algn="tl">
                    <a:srgbClr val="000000">
                      <a:alpha val="43137"/>
                    </a:srgbClr>
                  </a:outerShdw>
                </a:effectLst>
                <a:hlinkClick r:id="rId4"/>
              </a:rPr>
              <a:t>dscweb.daltonstate.edu/environmental-occupational-risk/index.html</a:t>
            </a:r>
            <a:endParaRPr lang="en-US" sz="2400" dirty="0" smtClean="0">
              <a:effectLst>
                <a:outerShdw blurRad="38100" dist="38100" dir="2700000" algn="tl">
                  <a:srgbClr val="000000">
                    <a:alpha val="43137"/>
                  </a:srgbClr>
                </a:outerShdw>
              </a:effectLst>
            </a:endParaRPr>
          </a:p>
          <a:p>
            <a:endParaRPr lang="en-US" sz="2400" dirty="0" smtClean="0">
              <a:effectLst>
                <a:outerShdw blurRad="38100" dist="38100" dir="2700000" algn="tl">
                  <a:srgbClr val="000000">
                    <a:alpha val="43137"/>
                  </a:srgbClr>
                </a:outerShdw>
              </a:effectLst>
            </a:endParaRPr>
          </a:p>
          <a:p>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26642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88" y="658506"/>
            <a:ext cx="9678988" cy="949577"/>
          </a:xfrm>
        </p:spPr>
        <p:txBody>
          <a:bodyPr>
            <a:noAutofit/>
          </a:bodyPr>
          <a:lstStyle/>
          <a:p>
            <a:r>
              <a:rPr lang="en-US" dirty="0">
                <a:effectLst>
                  <a:outerShdw blurRad="38100" dist="38100" dir="2700000" algn="tl">
                    <a:srgbClr val="000000">
                      <a:alpha val="43137"/>
                    </a:srgbClr>
                  </a:outerShdw>
                </a:effectLst>
              </a:rPr>
              <a:t>Minors Participating in a Dalton State Program</a:t>
            </a:r>
          </a:p>
        </p:txBody>
      </p:sp>
      <p:sp>
        <p:nvSpPr>
          <p:cNvPr id="3" name="Content Placeholder 2"/>
          <p:cNvSpPr>
            <a:spLocks noGrp="1"/>
          </p:cNvSpPr>
          <p:nvPr>
            <p:ph idx="1"/>
          </p:nvPr>
        </p:nvSpPr>
        <p:spPr>
          <a:xfrm>
            <a:off x="642546" y="1887357"/>
            <a:ext cx="8534400" cy="2816772"/>
          </a:xfrm>
        </p:spPr>
        <p:txBody>
          <a:bodyPr>
            <a:normAutofit/>
          </a:bodyPr>
          <a:lstStyle/>
          <a:p>
            <a:r>
              <a:rPr lang="en-US" sz="2400" dirty="0">
                <a:solidFill>
                  <a:srgbClr val="FFFF00"/>
                </a:solidFill>
                <a:latin typeface="Arial" panose="020B0604020202020204" pitchFamily="34" charset="0"/>
                <a:cs typeface="Arial" panose="020B0604020202020204" pitchFamily="34" charset="0"/>
              </a:rPr>
              <a:t>Regardless of their physical </a:t>
            </a:r>
            <a:r>
              <a:rPr lang="en-US" sz="2400" dirty="0" smtClean="0">
                <a:solidFill>
                  <a:srgbClr val="FFFF00"/>
                </a:solidFill>
                <a:latin typeface="Arial" panose="020B0604020202020204" pitchFamily="34" charset="0"/>
                <a:cs typeface="Arial" panose="020B0604020202020204" pitchFamily="34" charset="0"/>
              </a:rPr>
              <a:t>location, </a:t>
            </a:r>
            <a:r>
              <a:rPr lang="en-US" sz="2400" dirty="0">
                <a:solidFill>
                  <a:srgbClr val="FFFF00"/>
                </a:solidFill>
                <a:latin typeface="Arial" panose="020B0604020202020204" pitchFamily="34" charset="0"/>
                <a:cs typeface="Arial" panose="020B0604020202020204" pitchFamily="34" charset="0"/>
              </a:rPr>
              <a:t>Dalton State College Programs, including but not limited </a:t>
            </a:r>
            <a:r>
              <a:rPr lang="en-US" sz="2400" dirty="0" smtClean="0">
                <a:solidFill>
                  <a:srgbClr val="FFFF00"/>
                </a:solidFill>
                <a:latin typeface="Arial" panose="020B0604020202020204" pitchFamily="34" charset="0"/>
                <a:cs typeface="Arial" panose="020B0604020202020204" pitchFamily="34" charset="0"/>
              </a:rPr>
              <a:t>to; </a:t>
            </a:r>
            <a:r>
              <a:rPr lang="en-US" sz="2400" dirty="0">
                <a:solidFill>
                  <a:srgbClr val="FFFF00"/>
                </a:solidFill>
                <a:latin typeface="Arial" panose="020B0604020202020204" pitchFamily="34" charset="0"/>
                <a:cs typeface="Arial" panose="020B0604020202020204" pitchFamily="34" charset="0"/>
              </a:rPr>
              <a:t>athletic camps, academic camps, Dalton State Programs for Talented Youth, and student organizations that involve </a:t>
            </a:r>
            <a:r>
              <a:rPr lang="en-US" sz="2400" dirty="0" smtClean="0">
                <a:solidFill>
                  <a:srgbClr val="FFFF00"/>
                </a:solidFill>
                <a:latin typeface="Arial" panose="020B0604020202020204" pitchFamily="34" charset="0"/>
                <a:cs typeface="Arial" panose="020B0604020202020204" pitchFamily="34" charset="0"/>
              </a:rPr>
              <a:t>minors</a:t>
            </a:r>
            <a:r>
              <a:rPr lang="en-US" sz="2400" dirty="0">
                <a:solidFill>
                  <a:srgbClr val="FFFF00"/>
                </a:solidFill>
                <a:latin typeface="Arial" panose="020B0604020202020204" pitchFamily="34" charset="0"/>
                <a:cs typeface="Arial" panose="020B0604020202020204" pitchFamily="34" charset="0"/>
              </a:rPr>
              <a:t>, fall within the scope of this policy. </a:t>
            </a:r>
          </a:p>
        </p:txBody>
      </p:sp>
      <p:pic>
        <p:nvPicPr>
          <p:cNvPr id="4" name="Picture 3"/>
          <p:cNvPicPr>
            <a:picLocks noChangeAspect="1"/>
          </p:cNvPicPr>
          <p:nvPr/>
        </p:nvPicPr>
        <p:blipFill>
          <a:blip r:embed="rId2"/>
          <a:stretch>
            <a:fillRect/>
          </a:stretch>
        </p:blipFill>
        <p:spPr>
          <a:xfrm>
            <a:off x="10665676" y="717062"/>
            <a:ext cx="969348" cy="1652159"/>
          </a:xfrm>
          <a:prstGeom prst="rect">
            <a:avLst/>
          </a:prstGeom>
        </p:spPr>
      </p:pic>
    </p:spTree>
    <p:extLst>
      <p:ext uri="{BB962C8B-B14F-4D97-AF65-F5344CB8AC3E}">
        <p14:creationId xmlns:p14="http://schemas.microsoft.com/office/powerpoint/2010/main" val="25155582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129" y="731053"/>
            <a:ext cx="9163982" cy="856010"/>
          </a:xfrm>
        </p:spPr>
        <p:txBody>
          <a:bodyPr>
            <a:noAutofit/>
          </a:bodyPr>
          <a:lstStyle/>
          <a:p>
            <a:r>
              <a:rPr lang="en-US" dirty="0">
                <a:effectLst>
                  <a:outerShdw blurRad="38100" dist="38100" dir="2700000" algn="tl">
                    <a:srgbClr val="000000">
                      <a:alpha val="43137"/>
                    </a:srgbClr>
                  </a:outerShdw>
                </a:effectLst>
              </a:rPr>
              <a:t>Minors Participating in a </a:t>
            </a:r>
            <a:r>
              <a:rPr lang="en-US" dirty="0" smtClean="0">
                <a:effectLst>
                  <a:outerShdw blurRad="38100" dist="38100" dir="2700000" algn="tl">
                    <a:srgbClr val="000000">
                      <a:alpha val="43137"/>
                    </a:srgbClr>
                  </a:outerShdw>
                </a:effectLst>
              </a:rPr>
              <a:t>3</a:t>
            </a:r>
            <a:r>
              <a:rPr lang="en-US" cap="none" baseline="30000" dirty="0" smtClean="0">
                <a:effectLst>
                  <a:outerShdw blurRad="38100" dist="38100" dir="2700000" algn="tl">
                    <a:srgbClr val="000000">
                      <a:alpha val="43137"/>
                    </a:srgbClr>
                  </a:outerShdw>
                </a:effectLst>
              </a:rPr>
              <a:t>rd</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Party </a:t>
            </a:r>
            <a:r>
              <a:rPr lang="en-US" dirty="0" smtClean="0">
                <a:effectLst>
                  <a:outerShdw blurRad="38100" dist="38100" dir="2700000" algn="tl">
                    <a:srgbClr val="000000">
                      <a:alpha val="43137"/>
                    </a:srgbClr>
                  </a:outerShdw>
                </a:effectLst>
              </a:rPr>
              <a:t>Programs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0129" y="1587063"/>
            <a:ext cx="8534400" cy="2659115"/>
          </a:xfrm>
        </p:spPr>
        <p:txBody>
          <a:bodyPr/>
          <a:lstStyle/>
          <a:p>
            <a:r>
              <a:rPr lang="en-US" sz="2400" dirty="0">
                <a:solidFill>
                  <a:srgbClr val="FFFF00"/>
                </a:solidFill>
                <a:latin typeface="Arial" panose="020B0604020202020204" pitchFamily="34" charset="0"/>
                <a:cs typeface="Arial" panose="020B0604020202020204" pitchFamily="34" charset="0"/>
              </a:rPr>
              <a:t>Third party and external organizations, i.e. scouting, sport’s camps, etc., that provide programs that involve minors on Dalton State’s campus fall within the scope of this policy</a:t>
            </a:r>
            <a:r>
              <a:rPr lang="en-US" dirty="0">
                <a:solidFill>
                  <a:srgbClr val="FFFF00"/>
                </a:solidFill>
                <a:latin typeface="Arial" panose="020B0604020202020204" pitchFamily="34" charset="0"/>
                <a:cs typeface="Arial" panose="020B0604020202020204" pitchFamily="34" charset="0"/>
              </a:rPr>
              <a:t>. </a:t>
            </a:r>
          </a:p>
        </p:txBody>
      </p:sp>
      <p:pic>
        <p:nvPicPr>
          <p:cNvPr id="4" name="Picture 3"/>
          <p:cNvPicPr>
            <a:picLocks noChangeAspect="1"/>
          </p:cNvPicPr>
          <p:nvPr/>
        </p:nvPicPr>
        <p:blipFill>
          <a:blip r:embed="rId2"/>
          <a:stretch>
            <a:fillRect/>
          </a:stretch>
        </p:blipFill>
        <p:spPr>
          <a:xfrm>
            <a:off x="10687447" y="731053"/>
            <a:ext cx="969348" cy="1652159"/>
          </a:xfrm>
          <a:prstGeom prst="rect">
            <a:avLst/>
          </a:prstGeom>
        </p:spPr>
      </p:pic>
    </p:spTree>
    <p:extLst>
      <p:ext uri="{BB962C8B-B14F-4D97-AF65-F5344CB8AC3E}">
        <p14:creationId xmlns:p14="http://schemas.microsoft.com/office/powerpoint/2010/main" val="30402234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640" y="731051"/>
            <a:ext cx="9636946" cy="1118770"/>
          </a:xfrm>
        </p:spPr>
        <p:txBody>
          <a:bodyPr>
            <a:noAutofit/>
          </a:bodyPr>
          <a:lstStyle/>
          <a:p>
            <a:r>
              <a:rPr lang="en-US" dirty="0">
                <a:effectLst>
                  <a:outerShdw blurRad="38100" dist="38100" dir="2700000" algn="tl">
                    <a:srgbClr val="000000">
                      <a:alpha val="43137"/>
                    </a:srgbClr>
                  </a:outerShdw>
                </a:effectLst>
              </a:rPr>
              <a:t>Minors Not Participating in a Dalton State </a:t>
            </a:r>
            <a:r>
              <a:rPr lang="en-US" cap="none" dirty="0" smtClean="0">
                <a:effectLst>
                  <a:outerShdw blurRad="38100" dist="38100" dir="2700000" algn="tl">
                    <a:srgbClr val="000000">
                      <a:alpha val="43137"/>
                    </a:srgbClr>
                  </a:outerShdw>
                </a:effectLst>
              </a:rPr>
              <a:t>or </a:t>
            </a:r>
            <a:r>
              <a:rPr lang="en-US" dirty="0" smtClean="0">
                <a:effectLst>
                  <a:outerShdw blurRad="38100" dist="38100" dir="2700000" algn="tl">
                    <a:srgbClr val="000000">
                      <a:alpha val="43137"/>
                    </a:srgbClr>
                  </a:outerShdw>
                </a:effectLst>
              </a:rPr>
              <a:t>a </a:t>
            </a:r>
            <a:r>
              <a:rPr lang="en-US" dirty="0" smtClean="0">
                <a:effectLst>
                  <a:outerShdw blurRad="38100" dist="38100" dir="2700000" algn="tl">
                    <a:srgbClr val="000000">
                      <a:alpha val="43137"/>
                    </a:srgbClr>
                  </a:outerShdw>
                </a:effectLst>
              </a:rPr>
              <a:t>3</a:t>
            </a:r>
            <a:r>
              <a:rPr lang="en-US" cap="none" baseline="30000" dirty="0" smtClean="0">
                <a:effectLst>
                  <a:outerShdw blurRad="38100" dist="38100" dir="2700000" algn="tl">
                    <a:srgbClr val="000000">
                      <a:alpha val="43137"/>
                    </a:srgbClr>
                  </a:outerShdw>
                </a:effectLst>
              </a:rPr>
              <a:t>rd</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Party Program</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8662" y="1649664"/>
            <a:ext cx="9994298" cy="5121250"/>
          </a:xfrm>
        </p:spPr>
        <p:txBody>
          <a:bodyPr>
            <a:normAutofit/>
          </a:bodyPr>
          <a:lstStyle/>
          <a:p>
            <a:r>
              <a:rPr lang="en-US" dirty="0">
                <a:solidFill>
                  <a:srgbClr val="FFFF00"/>
                </a:solidFill>
                <a:latin typeface="Arial" panose="020B0604020202020204" pitchFamily="34" charset="0"/>
                <a:cs typeface="Arial" panose="020B0604020202020204" pitchFamily="34" charset="0"/>
              </a:rPr>
              <a:t>Dalton State is not a proper environment for Minors unless they are registered in a Program planned for minors and adequately supervised by adults who have the appropriate training and credentials. </a:t>
            </a:r>
            <a:endParaRPr lang="en-US" dirty="0" smtClean="0">
              <a:solidFill>
                <a:srgbClr val="FFFF00"/>
              </a:solidFill>
              <a:latin typeface="Arial" panose="020B0604020202020204" pitchFamily="34" charset="0"/>
              <a:cs typeface="Arial" panose="020B0604020202020204" pitchFamily="34" charset="0"/>
            </a:endParaRPr>
          </a:p>
          <a:p>
            <a:pPr lvl="1">
              <a:buFont typeface="Wingdings" panose="05000000000000000000" pitchFamily="2" charset="2"/>
              <a:buChar char="§"/>
            </a:pPr>
            <a:r>
              <a:rPr lang="en-US" dirty="0">
                <a:solidFill>
                  <a:srgbClr val="FFFF00"/>
                </a:solidFill>
                <a:latin typeface="Arial" panose="020B0604020202020204" pitchFamily="34" charset="0"/>
                <a:cs typeface="Arial" panose="020B0604020202020204" pitchFamily="34" charset="0"/>
              </a:rPr>
              <a:t>Dalton State students who have a </a:t>
            </a:r>
            <a:r>
              <a:rPr lang="en-US" dirty="0" smtClean="0">
                <a:solidFill>
                  <a:srgbClr val="FFFF00"/>
                </a:solidFill>
                <a:latin typeface="Arial" panose="020B0604020202020204" pitchFamily="34" charset="0"/>
                <a:cs typeface="Arial" panose="020B0604020202020204" pitchFamily="34" charset="0"/>
              </a:rPr>
              <a:t>minor </a:t>
            </a:r>
            <a:r>
              <a:rPr lang="en-US" dirty="0">
                <a:solidFill>
                  <a:srgbClr val="FFFF00"/>
                </a:solidFill>
                <a:latin typeface="Arial" panose="020B0604020202020204" pitchFamily="34" charset="0"/>
                <a:cs typeface="Arial" panose="020B0604020202020204" pitchFamily="34" charset="0"/>
              </a:rPr>
              <a:t>relative, friend or other guest visit them on campus are limited to a stay of </a:t>
            </a:r>
            <a:r>
              <a:rPr lang="en-US" u="sng" dirty="0">
                <a:solidFill>
                  <a:srgbClr val="FFFF00"/>
                </a:solidFill>
                <a:latin typeface="Arial" panose="020B0604020202020204" pitchFamily="34" charset="0"/>
                <a:cs typeface="Arial" panose="020B0604020202020204" pitchFamily="34" charset="0"/>
              </a:rPr>
              <a:t>three consecutive nights per week </a:t>
            </a:r>
            <a:r>
              <a:rPr lang="en-US" dirty="0">
                <a:solidFill>
                  <a:srgbClr val="FFFF00"/>
                </a:solidFill>
                <a:latin typeface="Arial" panose="020B0604020202020204" pitchFamily="34" charset="0"/>
                <a:cs typeface="Arial" panose="020B0604020202020204" pitchFamily="34" charset="0"/>
              </a:rPr>
              <a:t>in housing and </a:t>
            </a:r>
            <a:r>
              <a:rPr lang="en-US" u="sng" dirty="0">
                <a:solidFill>
                  <a:srgbClr val="FFFF00"/>
                </a:solidFill>
                <a:latin typeface="Arial" panose="020B0604020202020204" pitchFamily="34" charset="0"/>
                <a:cs typeface="Arial" panose="020B0604020202020204" pitchFamily="34" charset="0"/>
              </a:rPr>
              <a:t>no more than nine nights per month</a:t>
            </a:r>
            <a:r>
              <a:rPr lang="en-US" dirty="0">
                <a:solidFill>
                  <a:srgbClr val="FFFF00"/>
                </a:solidFill>
                <a:latin typeface="Arial" panose="020B0604020202020204" pitchFamily="34" charset="0"/>
                <a:cs typeface="Arial" panose="020B0604020202020204" pitchFamily="34" charset="0"/>
              </a:rPr>
              <a:t>.  </a:t>
            </a:r>
          </a:p>
          <a:p>
            <a:pPr lvl="2">
              <a:buFont typeface="Wingdings" panose="05000000000000000000" pitchFamily="2" charset="2"/>
              <a:buChar char="q"/>
            </a:pPr>
            <a:r>
              <a:rPr lang="en-US" dirty="0" smtClean="0">
                <a:solidFill>
                  <a:srgbClr val="FFFF00"/>
                </a:solidFill>
                <a:latin typeface="Arial" panose="020B0604020202020204" pitchFamily="34" charset="0"/>
                <a:cs typeface="Arial" panose="020B0604020202020204" pitchFamily="34" charset="0"/>
              </a:rPr>
              <a:t>All </a:t>
            </a:r>
            <a:r>
              <a:rPr lang="en-US" dirty="0">
                <a:solidFill>
                  <a:srgbClr val="FFFF00"/>
                </a:solidFill>
                <a:latin typeface="Arial" panose="020B0604020202020204" pitchFamily="34" charset="0"/>
                <a:cs typeface="Arial" panose="020B0604020202020204" pitchFamily="34" charset="0"/>
              </a:rPr>
              <a:t>overnight guests must be at least 16 years of age and register at the front desk of Mashburn Hall. </a:t>
            </a:r>
            <a:endParaRPr lang="en-US" dirty="0" smtClean="0">
              <a:solidFill>
                <a:srgbClr val="FFFF00"/>
              </a:solidFill>
              <a:latin typeface="Arial" panose="020B0604020202020204" pitchFamily="34" charset="0"/>
              <a:cs typeface="Arial" panose="020B0604020202020204" pitchFamily="34" charset="0"/>
            </a:endParaRPr>
          </a:p>
          <a:p>
            <a:pPr lvl="1">
              <a:buFont typeface="Wingdings" panose="05000000000000000000" pitchFamily="2" charset="2"/>
              <a:buChar char="§"/>
            </a:pPr>
            <a:r>
              <a:rPr lang="en-US" dirty="0" smtClean="0">
                <a:solidFill>
                  <a:srgbClr val="FFFF00"/>
                </a:solidFill>
                <a:latin typeface="Arial" panose="020B0604020202020204" pitchFamily="34" charset="0"/>
                <a:cs typeface="Arial" panose="020B0604020202020204" pitchFamily="34" charset="0"/>
              </a:rPr>
              <a:t>Dalton </a:t>
            </a:r>
            <a:r>
              <a:rPr lang="en-US" dirty="0">
                <a:solidFill>
                  <a:srgbClr val="FFFF00"/>
                </a:solidFill>
                <a:latin typeface="Arial" panose="020B0604020202020204" pitchFamily="34" charset="0"/>
                <a:cs typeface="Arial" panose="020B0604020202020204" pitchFamily="34" charset="0"/>
              </a:rPr>
              <a:t>State students may not babysit </a:t>
            </a:r>
            <a:r>
              <a:rPr lang="en-US" dirty="0" smtClean="0">
                <a:solidFill>
                  <a:srgbClr val="FFFF00"/>
                </a:solidFill>
                <a:latin typeface="Arial" panose="020B0604020202020204" pitchFamily="34" charset="0"/>
                <a:cs typeface="Arial" panose="020B0604020202020204" pitchFamily="34" charset="0"/>
              </a:rPr>
              <a:t>minors </a:t>
            </a:r>
            <a:r>
              <a:rPr lang="en-US" dirty="0">
                <a:solidFill>
                  <a:srgbClr val="FFFF00"/>
                </a:solidFill>
                <a:latin typeface="Arial" panose="020B0604020202020204" pitchFamily="34" charset="0"/>
                <a:cs typeface="Arial" panose="020B0604020202020204" pitchFamily="34" charset="0"/>
              </a:rPr>
              <a:t>in campus housing. This prohibition applies even if the student is not being paid for babysitting.</a:t>
            </a:r>
          </a:p>
          <a:p>
            <a:pPr lvl="1">
              <a:buFont typeface="Wingdings" panose="05000000000000000000" pitchFamily="2" charset="2"/>
              <a:buChar char="§"/>
            </a:pPr>
            <a:r>
              <a:rPr lang="en-US" dirty="0" smtClean="0">
                <a:solidFill>
                  <a:srgbClr val="FFFF00"/>
                </a:solidFill>
                <a:latin typeface="Arial" panose="020B0604020202020204" pitchFamily="34" charset="0"/>
                <a:cs typeface="Arial" panose="020B0604020202020204" pitchFamily="34" charset="0"/>
              </a:rPr>
              <a:t>Dalton </a:t>
            </a:r>
            <a:r>
              <a:rPr lang="en-US" dirty="0">
                <a:solidFill>
                  <a:srgbClr val="FFFF00"/>
                </a:solidFill>
                <a:latin typeface="Arial" panose="020B0604020202020204" pitchFamily="34" charset="0"/>
                <a:cs typeface="Arial" panose="020B0604020202020204" pitchFamily="34" charset="0"/>
              </a:rPr>
              <a:t>State’s policy prohibits minors on campus and in the work place unless they are enrolled in a program. </a:t>
            </a:r>
          </a:p>
          <a:p>
            <a:pPr>
              <a:buFont typeface="Wingdings" panose="05000000000000000000" pitchFamily="2" charset="2"/>
              <a:buChar char="§"/>
            </a:pPr>
            <a:endParaRPr lang="en-US" sz="2400" dirty="0">
              <a:solidFill>
                <a:srgbClr val="FFFF0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0698333" y="704316"/>
            <a:ext cx="969348" cy="1652159"/>
          </a:xfrm>
          <a:prstGeom prst="rect">
            <a:avLst/>
          </a:prstGeom>
        </p:spPr>
      </p:pic>
    </p:spTree>
    <p:extLst>
      <p:ext uri="{BB962C8B-B14F-4D97-AF65-F5344CB8AC3E}">
        <p14:creationId xmlns:p14="http://schemas.microsoft.com/office/powerpoint/2010/main" val="12881328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660" y="658506"/>
            <a:ext cx="9321636" cy="1728359"/>
          </a:xfrm>
        </p:spPr>
        <p:txBody>
          <a:bodyPr>
            <a:noAutofit/>
          </a:bodyPr>
          <a:lstStyle/>
          <a:p>
            <a:r>
              <a:rPr lang="en-US" dirty="0">
                <a:effectLst>
                  <a:outerShdw blurRad="38100" dist="38100" dir="2700000" algn="tl">
                    <a:srgbClr val="000000">
                      <a:alpha val="43137"/>
                    </a:srgbClr>
                  </a:outerShdw>
                </a:effectLst>
              </a:rPr>
              <a:t>Exceptions to Activities that </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Involve </a:t>
            </a:r>
            <a:r>
              <a:rPr lang="en-US" dirty="0">
                <a:effectLst>
                  <a:outerShdw blurRad="38100" dist="38100" dir="2700000" algn="tl">
                    <a:srgbClr val="000000">
                      <a:alpha val="43137"/>
                    </a:srgbClr>
                  </a:outerShdw>
                </a:effectLst>
              </a:rPr>
              <a:t>Minors</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31660" y="1639615"/>
            <a:ext cx="8534400" cy="4895194"/>
          </a:xfrm>
        </p:spPr>
        <p:txBody>
          <a:bodyPr/>
          <a:lstStyle/>
          <a:p>
            <a:r>
              <a:rPr lang="en-US" sz="2400" dirty="0">
                <a:solidFill>
                  <a:srgbClr val="FFFF00"/>
                </a:solidFill>
                <a:latin typeface="Arial" panose="020B0604020202020204" pitchFamily="34" charset="0"/>
                <a:cs typeface="Arial" panose="020B0604020202020204" pitchFamily="34" charset="0"/>
              </a:rPr>
              <a:t>This policy and its requirements (program registration, execute written agreement, background checks</a:t>
            </a:r>
            <a:r>
              <a:rPr lang="en-US" sz="2400" dirty="0" smtClean="0">
                <a:solidFill>
                  <a:srgbClr val="FFFF00"/>
                </a:solidFill>
                <a:latin typeface="Arial" panose="020B0604020202020204" pitchFamily="34" charset="0"/>
                <a:cs typeface="Arial" panose="020B0604020202020204" pitchFamily="34" charset="0"/>
              </a:rPr>
              <a:t>, and </a:t>
            </a:r>
            <a:r>
              <a:rPr lang="en-US" sz="2400" dirty="0">
                <a:solidFill>
                  <a:srgbClr val="FFFF00"/>
                </a:solidFill>
                <a:latin typeface="Arial" panose="020B0604020202020204" pitchFamily="34" charset="0"/>
                <a:cs typeface="Arial" panose="020B0604020202020204" pitchFamily="34" charset="0"/>
              </a:rPr>
              <a:t>training) do not apply to:</a:t>
            </a:r>
          </a:p>
          <a:p>
            <a:pPr lvl="1">
              <a:buFont typeface="Wingdings" panose="05000000000000000000" pitchFamily="2" charset="2"/>
              <a:buChar char="§"/>
            </a:pPr>
            <a:r>
              <a:rPr lang="en-US" dirty="0" smtClean="0">
                <a:solidFill>
                  <a:srgbClr val="FFFF00"/>
                </a:solidFill>
                <a:latin typeface="Arial" panose="020B0604020202020204" pitchFamily="34" charset="0"/>
                <a:cs typeface="Arial" panose="020B0604020202020204" pitchFamily="34" charset="0"/>
              </a:rPr>
              <a:t>Single </a:t>
            </a:r>
            <a:r>
              <a:rPr lang="en-US" dirty="0">
                <a:solidFill>
                  <a:srgbClr val="FFFF00"/>
                </a:solidFill>
                <a:latin typeface="Arial" panose="020B0604020202020204" pitchFamily="34" charset="0"/>
                <a:cs typeface="Arial" panose="020B0604020202020204" pitchFamily="34" charset="0"/>
              </a:rPr>
              <a:t>performances or events open to the general public not targeted toward children.</a:t>
            </a:r>
          </a:p>
          <a:p>
            <a:pPr lvl="1">
              <a:buFont typeface="Wingdings" panose="05000000000000000000" pitchFamily="2" charset="2"/>
              <a:buChar char="§"/>
            </a:pPr>
            <a:r>
              <a:rPr lang="en-US" dirty="0" smtClean="0">
                <a:solidFill>
                  <a:srgbClr val="FFFF00"/>
                </a:solidFill>
                <a:latin typeface="Arial" panose="020B0604020202020204" pitchFamily="34" charset="0"/>
                <a:cs typeface="Arial" panose="020B0604020202020204" pitchFamily="34" charset="0"/>
              </a:rPr>
              <a:t>Social </a:t>
            </a:r>
            <a:r>
              <a:rPr lang="en-US" dirty="0">
                <a:solidFill>
                  <a:srgbClr val="FFFF00"/>
                </a:solidFill>
                <a:latin typeface="Arial" panose="020B0604020202020204" pitchFamily="34" charset="0"/>
                <a:cs typeface="Arial" panose="020B0604020202020204" pitchFamily="34" charset="0"/>
              </a:rPr>
              <a:t>functions that may be attended by Minors who are accompanied by their parents/guardians.</a:t>
            </a:r>
          </a:p>
          <a:p>
            <a:endParaRPr lang="en-US" dirty="0">
              <a:solidFill>
                <a:srgbClr val="FFFF0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0730990" y="734707"/>
            <a:ext cx="969348" cy="1652159"/>
          </a:xfrm>
          <a:prstGeom prst="rect">
            <a:avLst/>
          </a:prstGeom>
        </p:spPr>
      </p:pic>
    </p:spTree>
    <p:extLst>
      <p:ext uri="{BB962C8B-B14F-4D97-AF65-F5344CB8AC3E}">
        <p14:creationId xmlns:p14="http://schemas.microsoft.com/office/powerpoint/2010/main" val="32301881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72663"/>
            <a:ext cx="8534400" cy="970454"/>
          </a:xfrm>
        </p:spPr>
        <p:txBody>
          <a:bodyPr/>
          <a:lstStyle/>
          <a:p>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PROCESS….</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4212" y="1643117"/>
            <a:ext cx="8534400" cy="3941379"/>
          </a:xfrm>
        </p:spPr>
        <p:txBody>
          <a:bodyPr>
            <a:normAutofit/>
          </a:bodyPr>
          <a:lstStyle/>
          <a:p>
            <a:r>
              <a:rPr lang="en-US" sz="2800" dirty="0" smtClean="0">
                <a:solidFill>
                  <a:srgbClr val="FFFF00"/>
                </a:solidFill>
                <a:latin typeface="Arial" panose="020B0604020202020204" pitchFamily="34" charset="0"/>
                <a:cs typeface="Arial" panose="020B0604020202020204" pitchFamily="34" charset="0"/>
              </a:rPr>
              <a:t> What is required…</a:t>
            </a:r>
          </a:p>
          <a:p>
            <a:pPr lvl="1">
              <a:buFont typeface="Wingdings" panose="05000000000000000000" pitchFamily="2" charset="2"/>
              <a:buChar char="§"/>
            </a:pPr>
            <a:r>
              <a:rPr lang="en-US" sz="2800" dirty="0" smtClean="0">
                <a:solidFill>
                  <a:srgbClr val="FFFF00"/>
                </a:solidFill>
                <a:latin typeface="Arial" panose="020B0604020202020204" pitchFamily="34" charset="0"/>
                <a:cs typeface="Arial" panose="020B0604020202020204" pitchFamily="34" charset="0"/>
              </a:rPr>
              <a:t> Program </a:t>
            </a:r>
            <a:r>
              <a:rPr lang="en-US" sz="2800" dirty="0">
                <a:solidFill>
                  <a:srgbClr val="FFFF00"/>
                </a:solidFill>
                <a:latin typeface="Arial" panose="020B0604020202020204" pitchFamily="34" charset="0"/>
                <a:cs typeface="Arial" panose="020B0604020202020204" pitchFamily="34" charset="0"/>
              </a:rPr>
              <a:t>Registration</a:t>
            </a:r>
          </a:p>
          <a:p>
            <a:pPr lvl="1">
              <a:buFont typeface="Wingdings" panose="05000000000000000000" pitchFamily="2" charset="2"/>
              <a:buChar char="§"/>
            </a:pPr>
            <a:r>
              <a:rPr lang="en-US" sz="2800" dirty="0" smtClean="0">
                <a:solidFill>
                  <a:srgbClr val="FFFF00"/>
                </a:solidFill>
                <a:latin typeface="Arial" panose="020B0604020202020204" pitchFamily="34" charset="0"/>
                <a:cs typeface="Arial" panose="020B0604020202020204" pitchFamily="34" charset="0"/>
              </a:rPr>
              <a:t> Execute Written Agreement(s)</a:t>
            </a:r>
          </a:p>
          <a:p>
            <a:pPr lvl="1">
              <a:buFont typeface="Wingdings" panose="05000000000000000000" pitchFamily="2" charset="2"/>
              <a:buChar char="§"/>
            </a:pPr>
            <a:r>
              <a:rPr lang="en-US" sz="2800" dirty="0" smtClean="0">
                <a:solidFill>
                  <a:srgbClr val="FFFF00"/>
                </a:solidFill>
                <a:latin typeface="Arial" panose="020B0604020202020204" pitchFamily="34" charset="0"/>
                <a:cs typeface="Arial" panose="020B0604020202020204" pitchFamily="34" charset="0"/>
              </a:rPr>
              <a:t> Training/Background Checks</a:t>
            </a:r>
            <a:endParaRPr lang="en-US" sz="2800" dirty="0">
              <a:solidFill>
                <a:srgbClr val="FFFF0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33120405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9619" y="-87086"/>
            <a:ext cx="10961250" cy="6587734"/>
          </a:xfrm>
        </p:spPr>
        <p:txBody>
          <a:bodyPr/>
          <a:lstStyle/>
          <a:p>
            <a:pPr>
              <a:buFont typeface="Wingdings" panose="05000000000000000000" pitchFamily="2" charset="2"/>
              <a:buChar char="Ø"/>
            </a:pPr>
            <a:r>
              <a:rPr lang="en-US" sz="36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600"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PROGRAM REGISTRATION</a:t>
            </a:r>
          </a:p>
          <a:p>
            <a:pPr marL="0" indent="0">
              <a:spcBef>
                <a:spcPts val="0"/>
              </a:spcBef>
              <a:spcAft>
                <a:spcPts val="0"/>
              </a:spcAft>
              <a:buNone/>
            </a:pPr>
            <a:endParaRPr lang="en-US" sz="2400" dirty="0" smtClean="0">
              <a:solidFill>
                <a:srgbClr val="FFFF00"/>
              </a:solidFill>
              <a:latin typeface="Arial" panose="020B0604020202020204" pitchFamily="34" charset="0"/>
              <a:cs typeface="Arial" panose="020B0604020202020204" pitchFamily="34" charset="0"/>
            </a:endParaRPr>
          </a:p>
          <a:p>
            <a:pPr marL="0" indent="0">
              <a:spcBef>
                <a:spcPts val="0"/>
              </a:spcBef>
              <a:spcAft>
                <a:spcPts val="0"/>
              </a:spcAft>
              <a:buNone/>
            </a:pPr>
            <a:r>
              <a:rPr lang="en-US" sz="2400" dirty="0" smtClean="0">
                <a:solidFill>
                  <a:srgbClr val="FFFF00"/>
                </a:solidFill>
                <a:latin typeface="Arial" panose="020B0604020202020204" pitchFamily="34" charset="0"/>
                <a:cs typeface="Arial" panose="020B0604020202020204" pitchFamily="34" charset="0"/>
              </a:rPr>
              <a:t>The </a:t>
            </a:r>
            <a:r>
              <a:rPr lang="en-US" sz="2400" dirty="0">
                <a:solidFill>
                  <a:srgbClr val="FFFF00"/>
                </a:solidFill>
                <a:latin typeface="Arial" panose="020B0604020202020204" pitchFamily="34" charset="0"/>
                <a:cs typeface="Arial" panose="020B0604020202020204" pitchFamily="34" charset="0"/>
              </a:rPr>
              <a:t>Program Director or Director’s designee of the Dalton State </a:t>
            </a:r>
            <a:endParaRPr lang="en-US" sz="2400" dirty="0" smtClean="0">
              <a:solidFill>
                <a:srgbClr val="FFFF00"/>
              </a:solidFill>
              <a:latin typeface="Arial" panose="020B0604020202020204" pitchFamily="34" charset="0"/>
              <a:cs typeface="Arial" panose="020B0604020202020204" pitchFamily="34" charset="0"/>
            </a:endParaRPr>
          </a:p>
          <a:p>
            <a:pPr marL="0" indent="0">
              <a:spcBef>
                <a:spcPts val="0"/>
              </a:spcBef>
              <a:spcAft>
                <a:spcPts val="0"/>
              </a:spcAft>
              <a:buNone/>
            </a:pPr>
            <a:r>
              <a:rPr lang="en-US" sz="2400" dirty="0" smtClean="0">
                <a:solidFill>
                  <a:srgbClr val="FFFF00"/>
                </a:solidFill>
                <a:latin typeface="Arial" panose="020B0604020202020204" pitchFamily="34" charset="0"/>
                <a:cs typeface="Arial" panose="020B0604020202020204" pitchFamily="34" charset="0"/>
              </a:rPr>
              <a:t>or third </a:t>
            </a:r>
            <a:r>
              <a:rPr lang="en-US" sz="2400" dirty="0">
                <a:solidFill>
                  <a:srgbClr val="FFFF00"/>
                </a:solidFill>
                <a:latin typeface="Arial" panose="020B0604020202020204" pitchFamily="34" charset="0"/>
                <a:cs typeface="Arial" panose="020B0604020202020204" pitchFamily="34" charset="0"/>
              </a:rPr>
              <a:t>party </a:t>
            </a:r>
            <a:r>
              <a:rPr lang="en-US" sz="2400" dirty="0" smtClean="0">
                <a:solidFill>
                  <a:srgbClr val="FFFF00"/>
                </a:solidFill>
                <a:latin typeface="Arial" panose="020B0604020202020204" pitchFamily="34" charset="0"/>
                <a:cs typeface="Arial" panose="020B0604020202020204" pitchFamily="34" charset="0"/>
              </a:rPr>
              <a:t>program </a:t>
            </a:r>
            <a:r>
              <a:rPr lang="en-US" sz="2400" dirty="0">
                <a:solidFill>
                  <a:srgbClr val="FFFF00"/>
                </a:solidFill>
                <a:latin typeface="Arial" panose="020B0604020202020204" pitchFamily="34" charset="0"/>
                <a:cs typeface="Arial" panose="020B0604020202020204" pitchFamily="34" charset="0"/>
              </a:rPr>
              <a:t>shall register the </a:t>
            </a:r>
            <a:r>
              <a:rPr lang="en-US" sz="2400" dirty="0" smtClean="0">
                <a:solidFill>
                  <a:srgbClr val="FFFF00"/>
                </a:solidFill>
                <a:latin typeface="Arial" panose="020B0604020202020204" pitchFamily="34" charset="0"/>
                <a:cs typeface="Arial" panose="020B0604020202020204" pitchFamily="34" charset="0"/>
              </a:rPr>
              <a:t>program </a:t>
            </a:r>
            <a:r>
              <a:rPr lang="en-US" sz="2400" dirty="0">
                <a:solidFill>
                  <a:srgbClr val="FFFF00"/>
                </a:solidFill>
                <a:latin typeface="Arial" panose="020B0604020202020204" pitchFamily="34" charset="0"/>
                <a:cs typeface="Arial" panose="020B0604020202020204" pitchFamily="34" charset="0"/>
              </a:rPr>
              <a:t>with the </a:t>
            </a:r>
            <a:endParaRPr lang="en-US" sz="2400" dirty="0" smtClean="0">
              <a:solidFill>
                <a:srgbClr val="FFFF00"/>
              </a:solidFill>
              <a:latin typeface="Arial" panose="020B0604020202020204" pitchFamily="34" charset="0"/>
              <a:cs typeface="Arial" panose="020B0604020202020204" pitchFamily="34" charset="0"/>
            </a:endParaRPr>
          </a:p>
          <a:p>
            <a:pPr marL="0" indent="0">
              <a:spcBef>
                <a:spcPts val="0"/>
              </a:spcBef>
              <a:spcAft>
                <a:spcPts val="0"/>
              </a:spcAft>
              <a:buNone/>
            </a:pPr>
            <a:r>
              <a:rPr lang="en-US" sz="2400" dirty="0" smtClean="0">
                <a:solidFill>
                  <a:srgbClr val="FFFF00"/>
                </a:solidFill>
                <a:latin typeface="Arial" panose="020B0604020202020204" pitchFamily="34" charset="0"/>
                <a:cs typeface="Arial" panose="020B0604020202020204" pitchFamily="34" charset="0"/>
              </a:rPr>
              <a:t>Office </a:t>
            </a:r>
            <a:r>
              <a:rPr lang="en-US" sz="2400" dirty="0">
                <a:solidFill>
                  <a:srgbClr val="FFFF00"/>
                </a:solidFill>
                <a:latin typeface="Arial" panose="020B0604020202020204" pitchFamily="34" charset="0"/>
                <a:cs typeface="Arial" panose="020B0604020202020204" pitchFamily="34" charset="0"/>
              </a:rPr>
              <a:t>of </a:t>
            </a:r>
            <a:r>
              <a:rPr lang="en-US" sz="2400" dirty="0" smtClean="0">
                <a:solidFill>
                  <a:srgbClr val="FFFF00"/>
                </a:solidFill>
                <a:latin typeface="Arial" panose="020B0604020202020204" pitchFamily="34" charset="0"/>
                <a:cs typeface="Arial" panose="020B0604020202020204" pitchFamily="34" charset="0"/>
              </a:rPr>
              <a:t>Environmental Health, Occupational Safety and Risk </a:t>
            </a:r>
            <a:r>
              <a:rPr lang="en-US" sz="2400" dirty="0" smtClean="0">
                <a:solidFill>
                  <a:srgbClr val="FFFF00"/>
                </a:solidFill>
                <a:latin typeface="Arial" panose="020B0604020202020204" pitchFamily="34" charset="0"/>
                <a:cs typeface="Arial" panose="020B0604020202020204" pitchFamily="34" charset="0"/>
              </a:rPr>
              <a:t>Management </a:t>
            </a:r>
            <a:r>
              <a:rPr lang="en-US" sz="2400" dirty="0">
                <a:solidFill>
                  <a:srgbClr val="FFFF00"/>
                </a:solidFill>
                <a:latin typeface="Arial" panose="020B0604020202020204" pitchFamily="34" charset="0"/>
                <a:cs typeface="Arial" panose="020B0604020202020204" pitchFamily="34" charset="0"/>
              </a:rPr>
              <a:t>with sufficient advance notice to meet the </a:t>
            </a:r>
            <a:r>
              <a:rPr lang="en-US" sz="2400" dirty="0" smtClean="0">
                <a:solidFill>
                  <a:srgbClr val="FFFF00"/>
                </a:solidFill>
                <a:latin typeface="Arial" panose="020B0604020202020204" pitchFamily="34" charset="0"/>
                <a:cs typeface="Arial" panose="020B0604020202020204" pitchFamily="34" charset="0"/>
              </a:rPr>
              <a:t>requirements </a:t>
            </a:r>
            <a:r>
              <a:rPr lang="en-US" sz="2400" dirty="0">
                <a:solidFill>
                  <a:srgbClr val="FFFF00"/>
                </a:solidFill>
                <a:latin typeface="Arial" panose="020B0604020202020204" pitchFamily="34" charset="0"/>
                <a:cs typeface="Arial" panose="020B0604020202020204" pitchFamily="34" charset="0"/>
              </a:rPr>
              <a:t>and intentions of this policy</a:t>
            </a:r>
            <a:r>
              <a:rPr lang="en-US" sz="2400" dirty="0" smtClean="0">
                <a:solidFill>
                  <a:srgbClr val="FFFF00"/>
                </a:solidFill>
                <a:latin typeface="Arial" panose="020B0604020202020204" pitchFamily="34" charset="0"/>
                <a:cs typeface="Arial" panose="020B0604020202020204" pitchFamily="34" charset="0"/>
              </a:rPr>
              <a:t>.</a:t>
            </a:r>
          </a:p>
          <a:p>
            <a:pPr marL="0" indent="0">
              <a:spcBef>
                <a:spcPts val="0"/>
              </a:spcBef>
              <a:spcAft>
                <a:spcPts val="0"/>
              </a:spcAft>
              <a:buNone/>
            </a:pPr>
            <a:endParaRPr lang="en-US" sz="2400" dirty="0">
              <a:solidFill>
                <a:srgbClr val="FFFF00"/>
              </a:solidFill>
              <a:latin typeface="Arial" panose="020B0604020202020204" pitchFamily="34" charset="0"/>
              <a:cs typeface="Arial" panose="020B0604020202020204" pitchFamily="34" charset="0"/>
            </a:endParaRPr>
          </a:p>
          <a:p>
            <a:pPr>
              <a:spcBef>
                <a:spcPts val="0"/>
              </a:spcBef>
              <a:spcAft>
                <a:spcPts val="0"/>
              </a:spcAft>
              <a:buFont typeface="Wingdings" panose="05000000000000000000" pitchFamily="2" charset="2"/>
              <a:buChar char="v"/>
            </a:pPr>
            <a:r>
              <a:rPr lang="en-US" sz="2400" dirty="0" smtClean="0">
                <a:solidFill>
                  <a:srgbClr val="FFFF00"/>
                </a:solidFill>
                <a:latin typeface="Arial" panose="020B0604020202020204" pitchFamily="34" charset="0"/>
                <a:cs typeface="Arial" panose="020B0604020202020204" pitchFamily="34" charset="0"/>
              </a:rPr>
              <a:t>Contact: Paul Tate</a:t>
            </a:r>
          </a:p>
          <a:p>
            <a:pPr marL="0" indent="0">
              <a:spcBef>
                <a:spcPts val="0"/>
              </a:spcBef>
              <a:spcAft>
                <a:spcPts val="0"/>
              </a:spcAft>
              <a:buNone/>
            </a:pPr>
            <a:r>
              <a:rPr lang="en-US" sz="2400" dirty="0">
                <a:solidFill>
                  <a:srgbClr val="FFFF00"/>
                </a:solidFill>
                <a:latin typeface="Arial" panose="020B0604020202020204" pitchFamily="34" charset="0"/>
                <a:cs typeface="Arial" panose="020B0604020202020204" pitchFamily="34" charset="0"/>
              </a:rPr>
              <a:t> </a:t>
            </a:r>
            <a:r>
              <a:rPr lang="en-US" sz="2400" dirty="0" smtClean="0">
                <a:solidFill>
                  <a:srgbClr val="FFFF00"/>
                </a:solidFill>
                <a:latin typeface="Arial" panose="020B0604020202020204" pitchFamily="34" charset="0"/>
                <a:cs typeface="Arial" panose="020B0604020202020204" pitchFamily="34" charset="0"/>
              </a:rPr>
              <a:t>              </a:t>
            </a:r>
            <a:r>
              <a:rPr lang="en-US" sz="2400" dirty="0" smtClean="0">
                <a:solidFill>
                  <a:srgbClr val="FFFF00"/>
                </a:solidFill>
                <a:latin typeface="Arial" panose="020B0604020202020204" pitchFamily="34" charset="0"/>
                <a:cs typeface="Arial" panose="020B0604020202020204" pitchFamily="34" charset="0"/>
              </a:rPr>
              <a:t>   </a:t>
            </a:r>
            <a:r>
              <a:rPr lang="en-US" sz="2400" dirty="0" smtClean="0">
                <a:solidFill>
                  <a:srgbClr val="FF99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2"/>
              </a:rPr>
              <a:t>prtate@daltonstate.edu</a:t>
            </a:r>
            <a:r>
              <a:rPr lang="en-US" sz="2400" dirty="0" smtClean="0">
                <a:solidFill>
                  <a:srgbClr val="FF99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2400" dirty="0" smtClean="0">
              <a:solidFill>
                <a:srgbClr val="FF99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spcBef>
                <a:spcPts val="0"/>
              </a:spcBef>
              <a:spcAft>
                <a:spcPts val="0"/>
              </a:spcAft>
              <a:buNone/>
            </a:pPr>
            <a:r>
              <a:rPr lang="en-US" sz="2400" dirty="0">
                <a:solidFill>
                  <a:srgbClr val="FFFF00"/>
                </a:solidFill>
                <a:latin typeface="Arial" panose="020B0604020202020204" pitchFamily="34" charset="0"/>
                <a:cs typeface="Arial" panose="020B0604020202020204" pitchFamily="34" charset="0"/>
              </a:rPr>
              <a:t>	</a:t>
            </a:r>
            <a:r>
              <a:rPr lang="en-US" sz="2400" dirty="0" smtClean="0">
                <a:solidFill>
                  <a:srgbClr val="FFFF00"/>
                </a:solidFill>
                <a:latin typeface="Arial" panose="020B0604020202020204" pitchFamily="34" charset="0"/>
                <a:cs typeface="Arial" panose="020B0604020202020204" pitchFamily="34" charset="0"/>
              </a:rPr>
              <a:t>	   </a:t>
            </a:r>
            <a:r>
              <a:rPr lang="en-US" sz="2400" dirty="0" smtClean="0">
                <a:solidFill>
                  <a:srgbClr val="FFFF00"/>
                </a:solidFill>
                <a:latin typeface="Arial" panose="020B0604020202020204" pitchFamily="34" charset="0"/>
                <a:cs typeface="Arial" panose="020B0604020202020204" pitchFamily="34" charset="0"/>
              </a:rPr>
              <a:t>    </a:t>
            </a:r>
            <a:r>
              <a:rPr lang="en-US" sz="2400" dirty="0" smtClean="0">
                <a:solidFill>
                  <a:srgbClr val="FFFF00"/>
                </a:solidFill>
                <a:latin typeface="Arial" panose="020B0604020202020204" pitchFamily="34" charset="0"/>
                <a:cs typeface="Arial" panose="020B0604020202020204" pitchFamily="34" charset="0"/>
              </a:rPr>
              <a:t>706-272-4463</a:t>
            </a:r>
          </a:p>
          <a:p>
            <a:pPr marL="0" indent="0">
              <a:spcBef>
                <a:spcPts val="0"/>
              </a:spcBef>
              <a:spcAft>
                <a:spcPts val="0"/>
              </a:spcAft>
              <a:buNone/>
            </a:pPr>
            <a:endParaRPr lang="en-US" sz="2400" dirty="0" smtClean="0">
              <a:solidFill>
                <a:srgbClr val="FFFF00"/>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10664278" y="672663"/>
            <a:ext cx="966234" cy="1647496"/>
          </a:xfrm>
          <a:prstGeom prst="rect">
            <a:avLst/>
          </a:prstGeom>
        </p:spPr>
      </p:pic>
    </p:spTree>
    <p:extLst>
      <p:ext uri="{BB962C8B-B14F-4D97-AF65-F5344CB8AC3E}">
        <p14:creationId xmlns:p14="http://schemas.microsoft.com/office/powerpoint/2010/main" val="29634575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1119</TotalTime>
  <Words>2358</Words>
  <Application>Microsoft Office PowerPoint</Application>
  <PresentationFormat>Widescreen</PresentationFormat>
  <Paragraphs>192</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Century Gothic</vt:lpstr>
      <vt:lpstr>Courier New</vt:lpstr>
      <vt:lpstr>Wingdings</vt:lpstr>
      <vt:lpstr>Wingdings 3</vt:lpstr>
      <vt:lpstr>Slice</vt:lpstr>
      <vt:lpstr>Dalton State College </vt:lpstr>
      <vt:lpstr>Definitions…</vt:lpstr>
      <vt:lpstr>SCOPE….</vt:lpstr>
      <vt:lpstr>Minors Participating in a Dalton State Program</vt:lpstr>
      <vt:lpstr>Minors Participating in a 3rd Party Programs</vt:lpstr>
      <vt:lpstr>Minors Not Participating in a Dalton State or a 3rd Party Program </vt:lpstr>
      <vt:lpstr>Exceptions to Activities that  Involve Minors </vt:lpstr>
      <vt:lpstr>PROCESS….</vt:lpstr>
      <vt:lpstr>PowerPoint Presentation</vt:lpstr>
      <vt:lpstr>PowerPoint Presentation</vt:lpstr>
      <vt:lpstr>PowerPoint Presentation</vt:lpstr>
      <vt:lpstr>Frequency of BACKGROUND Checks</vt:lpstr>
      <vt:lpstr>Background check details </vt:lpstr>
      <vt:lpstr>Background check details </vt:lpstr>
      <vt:lpstr>Training</vt:lpstr>
      <vt:lpstr>Training description  </vt:lpstr>
      <vt:lpstr>Additional requirements</vt:lpstr>
      <vt:lpstr>Required training </vt:lpstr>
      <vt:lpstr>Child abuse/neglect Reporting requirements</vt:lpstr>
      <vt:lpstr>Child abuse/neglect policy statement</vt:lpstr>
      <vt:lpstr>Reports required</vt:lpstr>
      <vt:lpstr>Basic Warning Signs of abuse or neglect of minors - physical abuse</vt:lpstr>
      <vt:lpstr>Basic Warning Signs of abuse or neglect of minors - neglect</vt:lpstr>
      <vt:lpstr>Basic Warning Signs of abuse or neglect of minors - sexual abuse</vt:lpstr>
      <vt:lpstr>Basic Warning Signs of abuse or neglect of minors – emotional abuse</vt:lpstr>
      <vt:lpstr>Safety and security procedures </vt:lpstr>
      <vt:lpstr>Staff / volunteer code of conduct</vt:lpstr>
      <vt:lpstr>Staff code of conduct (continued)</vt:lpstr>
      <vt:lpstr>Required forms (contained in the policy)</vt:lpstr>
      <vt:lpstr>Review </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Minors on campus</dc:title>
  <dc:creator>Paul Tate</dc:creator>
  <cp:lastModifiedBy>Paul Tate</cp:lastModifiedBy>
  <cp:revision>68</cp:revision>
  <dcterms:created xsi:type="dcterms:W3CDTF">2017-03-08T17:04:42Z</dcterms:created>
  <dcterms:modified xsi:type="dcterms:W3CDTF">2017-04-10T16:06:36Z</dcterms:modified>
</cp:coreProperties>
</file>